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3.xml" ContentType="application/vnd.openxmlformats-officedocument.drawingml.chart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diagrams/colors4.xml" ContentType="application/vnd.openxmlformats-officedocument.drawingml.diagramColor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Default Extension="emf" ContentType="image/x-emf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.xml" ContentType="application/vnd.openxmlformats-officedocument.drawingml.diagramLayout+xml"/>
  <Default Extension="gif" ContentType="image/gif"/>
  <Default Extension="vml" ContentType="application/vnd.openxmlformats-officedocument.vmlDrawing"/>
  <Override PartName="/ppt/charts/chart10.xml" ContentType="application/vnd.openxmlformats-officedocument.drawingml.chart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charts/chart4.xml" ContentType="application/vnd.openxmlformats-officedocument.drawingml.chart+xml"/>
  <Override PartName="/ppt/diagrams/colors5.xml" ContentType="application/vnd.openxmlformats-officedocument.drawingml.diagramColor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69.xml" ContentType="application/vnd.openxmlformats-officedocument.presentationml.notesSlide+xml"/>
  <Override PartName="/ppt/diagrams/quickStyle4.xml" ContentType="application/vnd.openxmlformats-officedocument.drawingml.diagramStyl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9.xml" ContentType="application/vnd.openxmlformats-officedocument.drawingml.chart+xml"/>
  <Override PartName="/ppt/notesSlides/notesSlide61.xml" ContentType="application/vnd.openxmlformats-officedocument.presentationml.notesSlide+xml"/>
  <Override PartName="/ppt/charts/chart11.xml" ContentType="application/vnd.openxmlformats-officedocument.drawingml.char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diagrams/quickStyle5.xml" ContentType="application/vnd.openxmlformats-officedocument.drawingml.diagramStyl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layout4.xml" ContentType="application/vnd.openxmlformats-officedocument.drawingml.diagramLayout+xml"/>
  <Override PartName="/ppt/charts/chart12.xml" ContentType="application/vnd.openxmlformats-officedocument.drawingml.chart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40.xml" ContentType="application/vnd.openxmlformats-officedocument.presentationml.notesSlide+xml"/>
  <Override PartName="/ppt/charts/chart6.xml" ContentType="application/vnd.openxmlformats-officedocument.drawingml.chart+xml"/>
  <Override PartName="/ppt/diagrams/data5.xml" ContentType="application/vnd.openxmlformats-officedocument.drawingml.diagramData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notesSlides/notesSlide78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rawings/drawing2.xml" ContentType="application/vnd.openxmlformats-officedocument.drawingml.chartshape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layout5.xml" ContentType="application/vnd.openxmlformats-officedocument.drawingml.diagramLayout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charts/chart14.xml" ContentType="application/vnd.openxmlformats-officedocument.drawingml.chart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4"/>
  </p:sldMasterIdLst>
  <p:notesMasterIdLst>
    <p:notesMasterId r:id="rId98"/>
  </p:notesMasterIdLst>
  <p:handoutMasterIdLst>
    <p:handoutMasterId r:id="rId99"/>
  </p:handoutMasterIdLst>
  <p:sldIdLst>
    <p:sldId id="256" r:id="rId5"/>
    <p:sldId id="262" r:id="rId6"/>
    <p:sldId id="842" r:id="rId7"/>
    <p:sldId id="959" r:id="rId8"/>
    <p:sldId id="960" r:id="rId9"/>
    <p:sldId id="398" r:id="rId10"/>
    <p:sldId id="997" r:id="rId11"/>
    <p:sldId id="933" r:id="rId12"/>
    <p:sldId id="560" r:id="rId13"/>
    <p:sldId id="845" r:id="rId14"/>
    <p:sldId id="1022" r:id="rId15"/>
    <p:sldId id="974" r:id="rId16"/>
    <p:sldId id="976" r:id="rId17"/>
    <p:sldId id="977" r:id="rId18"/>
    <p:sldId id="978" r:id="rId19"/>
    <p:sldId id="979" r:id="rId20"/>
    <p:sldId id="980" r:id="rId21"/>
    <p:sldId id="981" r:id="rId22"/>
    <p:sldId id="982" r:id="rId23"/>
    <p:sldId id="983" r:id="rId24"/>
    <p:sldId id="908" r:id="rId25"/>
    <p:sldId id="938" r:id="rId26"/>
    <p:sldId id="939" r:id="rId27"/>
    <p:sldId id="888" r:id="rId28"/>
    <p:sldId id="1023" r:id="rId29"/>
    <p:sldId id="955" r:id="rId30"/>
    <p:sldId id="995" r:id="rId31"/>
    <p:sldId id="880" r:id="rId32"/>
    <p:sldId id="954" r:id="rId33"/>
    <p:sldId id="897" r:id="rId34"/>
    <p:sldId id="1024" r:id="rId35"/>
    <p:sldId id="996" r:id="rId36"/>
    <p:sldId id="899" r:id="rId37"/>
    <p:sldId id="1021" r:id="rId38"/>
    <p:sldId id="864" r:id="rId39"/>
    <p:sldId id="948" r:id="rId40"/>
    <p:sldId id="865" r:id="rId41"/>
    <p:sldId id="881" r:id="rId42"/>
    <p:sldId id="919" r:id="rId43"/>
    <p:sldId id="872" r:id="rId44"/>
    <p:sldId id="937" r:id="rId45"/>
    <p:sldId id="916" r:id="rId46"/>
    <p:sldId id="907" r:id="rId47"/>
    <p:sldId id="902" r:id="rId48"/>
    <p:sldId id="1012" r:id="rId49"/>
    <p:sldId id="988" r:id="rId50"/>
    <p:sldId id="989" r:id="rId51"/>
    <p:sldId id="990" r:id="rId52"/>
    <p:sldId id="992" r:id="rId53"/>
    <p:sldId id="924" r:id="rId54"/>
    <p:sldId id="949" r:id="rId55"/>
    <p:sldId id="946" r:id="rId56"/>
    <p:sldId id="929" r:id="rId57"/>
    <p:sldId id="930" r:id="rId58"/>
    <p:sldId id="877" r:id="rId59"/>
    <p:sldId id="934" r:id="rId60"/>
    <p:sldId id="879" r:id="rId61"/>
    <p:sldId id="947" r:id="rId62"/>
    <p:sldId id="953" r:id="rId63"/>
    <p:sldId id="952" r:id="rId64"/>
    <p:sldId id="951" r:id="rId65"/>
    <p:sldId id="921" r:id="rId66"/>
    <p:sldId id="920" r:id="rId67"/>
    <p:sldId id="922" r:id="rId68"/>
    <p:sldId id="994" r:id="rId69"/>
    <p:sldId id="998" r:id="rId70"/>
    <p:sldId id="999" r:id="rId71"/>
    <p:sldId id="1000" r:id="rId72"/>
    <p:sldId id="1001" r:id="rId73"/>
    <p:sldId id="1002" r:id="rId74"/>
    <p:sldId id="1003" r:id="rId75"/>
    <p:sldId id="1004" r:id="rId76"/>
    <p:sldId id="1005" r:id="rId77"/>
    <p:sldId id="1006" r:id="rId78"/>
    <p:sldId id="1007" r:id="rId79"/>
    <p:sldId id="1008" r:id="rId80"/>
    <p:sldId id="1009" r:id="rId81"/>
    <p:sldId id="1010" r:id="rId82"/>
    <p:sldId id="1011" r:id="rId83"/>
    <p:sldId id="1013" r:id="rId84"/>
    <p:sldId id="1014" r:id="rId85"/>
    <p:sldId id="1015" r:id="rId86"/>
    <p:sldId id="1016" r:id="rId87"/>
    <p:sldId id="1017" r:id="rId88"/>
    <p:sldId id="1018" r:id="rId89"/>
    <p:sldId id="1019" r:id="rId90"/>
    <p:sldId id="1026" r:id="rId91"/>
    <p:sldId id="1027" r:id="rId92"/>
    <p:sldId id="1028" r:id="rId93"/>
    <p:sldId id="1029" r:id="rId94"/>
    <p:sldId id="1030" r:id="rId95"/>
    <p:sldId id="1031" r:id="rId96"/>
    <p:sldId id="103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i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F81BD"/>
    <a:srgbClr val="086BA8"/>
    <a:srgbClr val="FF0000"/>
    <a:srgbClr val="008000"/>
    <a:srgbClr val="006600"/>
    <a:srgbClr val="FFE85B"/>
    <a:srgbClr val="9520D6"/>
    <a:srgbClr val="E36701"/>
    <a:srgbClr val="FCA902"/>
    <a:srgbClr val="FFCC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91579" autoAdjust="0"/>
  </p:normalViewPr>
  <p:slideViewPr>
    <p:cSldViewPr>
      <p:cViewPr>
        <p:scale>
          <a:sx n="50" d="100"/>
          <a:sy n="50" d="100"/>
        </p:scale>
        <p:origin x="-1416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Ptolemy_Consolidated_summer2010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ackup\CMU\Studio\My%20Dropbox\Yala%20Studio\TSP%20Launch\Summer%202010\LOC%20Weekly%20Compariso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Max\Desktop\Defect\Defec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Max\Desktop\Defect\Defec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i\MSE\Studio\My%20Dropbox\Yala%20Studio\Yala%20Documents\Summer\PerformanceTestResult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i\MSE\Studio\My%20Dropbox\Yala%20Studio\Yala%20Documents\Summer\PerformanceTestResult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wini\MSE\Studio\My%20Dropbox\Yala%20Studio\Yala%20Documents\Summer\Data%20Analysis\Time%20Analysi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i\MSE\Studio\My%20Dropbox\Yala%20Studio\Yala%20Documents\Summer\Data%20Analysis\Time%20Analysis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wini\MSE\Studio\My%20Dropbox\Yala%20Studio\Yala%20Documents\Summer\Data%20Analysis\Time%20Analysi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i\MSE\Studio\My%20Dropbox\Yala%20Studio\TSP%20Launch\Summer%202010\LOC%20Weekly%20Comparis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ini\Desktop\Defec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ini\Desktop\Defec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ini\Desktop\Defec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i\MSE\Studio\My%20Dropbox\Yala%20Studio\Yala%20Documents\Summer\PerformanceTest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lineChart>
        <c:grouping val="standard"/>
        <c:ser>
          <c:idx val="0"/>
          <c:order val="0"/>
          <c:tx>
            <c:strRef>
              <c:f>[Ptolemy_Consolidated_summer2010.xls]Schedule!$H$7</c:f>
              <c:strCache>
                <c:ptCount val="1"/>
                <c:pt idx="0">
                  <c:v>Cumulative PV</c:v>
                </c:pt>
              </c:strCache>
            </c:strRef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diamond"/>
            <c:size val="4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cat>
            <c:numRef>
              <c:f>[Ptolemy_Consolidated_summer2010.xls]Schedule!$A$8:$A$19</c:f>
              <c:numCache>
                <c:formatCode>m/d/yyyy</c:formatCode>
                <c:ptCount val="12"/>
                <c:pt idx="0">
                  <c:v>40315</c:v>
                </c:pt>
                <c:pt idx="1">
                  <c:v>40322</c:v>
                </c:pt>
                <c:pt idx="2">
                  <c:v>40329</c:v>
                </c:pt>
                <c:pt idx="3">
                  <c:v>40336</c:v>
                </c:pt>
                <c:pt idx="4">
                  <c:v>40343</c:v>
                </c:pt>
                <c:pt idx="5">
                  <c:v>40350</c:v>
                </c:pt>
                <c:pt idx="6">
                  <c:v>40357</c:v>
                </c:pt>
                <c:pt idx="7">
                  <c:v>40364</c:v>
                </c:pt>
                <c:pt idx="8">
                  <c:v>40371</c:v>
                </c:pt>
                <c:pt idx="9">
                  <c:v>40378</c:v>
                </c:pt>
                <c:pt idx="10">
                  <c:v>40385</c:v>
                </c:pt>
                <c:pt idx="11">
                  <c:v>40392</c:v>
                </c:pt>
              </c:numCache>
            </c:numRef>
          </c:cat>
          <c:val>
            <c:numRef>
              <c:f>[Ptolemy_Consolidated_summer2010.xls]Schedule!$H$8:$H$19</c:f>
              <c:numCache>
                <c:formatCode>0.0</c:formatCode>
                <c:ptCount val="12"/>
                <c:pt idx="0">
                  <c:v>0</c:v>
                </c:pt>
                <c:pt idx="1">
                  <c:v>10.350493676960303</c:v>
                </c:pt>
                <c:pt idx="2">
                  <c:v>20.032572500472586</c:v>
                </c:pt>
                <c:pt idx="3">
                  <c:v>30.957447324159389</c:v>
                </c:pt>
                <c:pt idx="4">
                  <c:v>41.039411756152177</c:v>
                </c:pt>
                <c:pt idx="5">
                  <c:v>50.492707540630803</c:v>
                </c:pt>
                <c:pt idx="6">
                  <c:v>59.750665264239544</c:v>
                </c:pt>
                <c:pt idx="7">
                  <c:v>67.253973408818823</c:v>
                </c:pt>
                <c:pt idx="8">
                  <c:v>76.637955687827542</c:v>
                </c:pt>
                <c:pt idx="9">
                  <c:v>85.657436175833254</c:v>
                </c:pt>
                <c:pt idx="10">
                  <c:v>93.470958610627719</c:v>
                </c:pt>
                <c:pt idx="11">
                  <c:v>100</c:v>
                </c:pt>
              </c:numCache>
            </c:numRef>
          </c:val>
        </c:ser>
        <c:ser>
          <c:idx val="1"/>
          <c:order val="1"/>
          <c:tx>
            <c:strRef>
              <c:f>[Ptolemy_Consolidated_summer2010.xls]Schedule!$J$7</c:f>
              <c:strCache>
                <c:ptCount val="1"/>
                <c:pt idx="0">
                  <c:v>Cumulative EV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4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cat>
            <c:numRef>
              <c:f>[Ptolemy_Consolidated_summer2010.xls]Schedule!$A$8:$A$19</c:f>
              <c:numCache>
                <c:formatCode>m/d/yyyy</c:formatCode>
                <c:ptCount val="12"/>
                <c:pt idx="0">
                  <c:v>40315</c:v>
                </c:pt>
                <c:pt idx="1">
                  <c:v>40322</c:v>
                </c:pt>
                <c:pt idx="2">
                  <c:v>40329</c:v>
                </c:pt>
                <c:pt idx="3">
                  <c:v>40336</c:v>
                </c:pt>
                <c:pt idx="4">
                  <c:v>40343</c:v>
                </c:pt>
                <c:pt idx="5">
                  <c:v>40350</c:v>
                </c:pt>
                <c:pt idx="6">
                  <c:v>40357</c:v>
                </c:pt>
                <c:pt idx="7">
                  <c:v>40364</c:v>
                </c:pt>
                <c:pt idx="8">
                  <c:v>40371</c:v>
                </c:pt>
                <c:pt idx="9">
                  <c:v>40378</c:v>
                </c:pt>
                <c:pt idx="10">
                  <c:v>40385</c:v>
                </c:pt>
                <c:pt idx="11">
                  <c:v>40392</c:v>
                </c:pt>
              </c:numCache>
            </c:numRef>
          </c:cat>
          <c:val>
            <c:numRef>
              <c:f>[Ptolemy_Consolidated_summer2010.xls]Schedule!$J$8:$J$19</c:f>
              <c:numCache>
                <c:formatCode>0.0</c:formatCode>
                <c:ptCount val="12"/>
                <c:pt idx="0">
                  <c:v>0</c:v>
                </c:pt>
                <c:pt idx="1">
                  <c:v>9.0689208905088954</c:v>
                </c:pt>
                <c:pt idx="2">
                  <c:v>18.135418231875484</c:v>
                </c:pt>
                <c:pt idx="3">
                  <c:v>27.860636230120789</c:v>
                </c:pt>
                <c:pt idx="4">
                  <c:v>38.145694080238854</c:v>
                </c:pt>
                <c:pt idx="5">
                  <c:v>49.3439452471778</c:v>
                </c:pt>
                <c:pt idx="6">
                  <c:v>56.483721020411124</c:v>
                </c:pt>
                <c:pt idx="7">
                  <c:v>66.323330538173224</c:v>
                </c:pt>
                <c:pt idx="8">
                  <c:v>76.071814608184781</c:v>
                </c:pt>
                <c:pt idx="9">
                  <c:v>84.532909373803349</c:v>
                </c:pt>
                <c:pt idx="10">
                  <c:v>91.260681792844679</c:v>
                </c:pt>
                <c:pt idx="11">
                  <c:v>99.573455350954049</c:v>
                </c:pt>
              </c:numCache>
            </c:numRef>
          </c:val>
        </c:ser>
        <c:ser>
          <c:idx val="2"/>
          <c:order val="2"/>
          <c:tx>
            <c:strRef>
              <c:f>[Ptolemy_Consolidated_summer2010.xls]Schedule!$N$7</c:f>
              <c:strCache>
                <c:ptCount val="1"/>
                <c:pt idx="0">
                  <c:v>Cumulative Predicted EV</c:v>
                </c:pt>
              </c:strCache>
            </c:strRef>
          </c:tx>
          <c:spPr>
            <a:ln w="12700">
              <a:solidFill>
                <a:srgbClr val="00FF00"/>
              </a:solidFill>
              <a:prstDash val="solid"/>
            </a:ln>
          </c:spPr>
          <c:marker>
            <c:symbol val="triangle"/>
            <c:size val="4"/>
            <c:spPr>
              <a:solidFill>
                <a:srgbClr val="00FF00"/>
              </a:solidFill>
              <a:ln>
                <a:solidFill>
                  <a:srgbClr val="00FF00"/>
                </a:solidFill>
                <a:prstDash val="solid"/>
              </a:ln>
            </c:spPr>
          </c:marker>
          <c:cat>
            <c:numRef>
              <c:f>[Ptolemy_Consolidated_summer2010.xls]Schedule!$A$8:$A$19</c:f>
              <c:numCache>
                <c:formatCode>m/d/yyyy</c:formatCode>
                <c:ptCount val="12"/>
                <c:pt idx="0">
                  <c:v>40315</c:v>
                </c:pt>
                <c:pt idx="1">
                  <c:v>40322</c:v>
                </c:pt>
                <c:pt idx="2">
                  <c:v>40329</c:v>
                </c:pt>
                <c:pt idx="3">
                  <c:v>40336</c:v>
                </c:pt>
                <c:pt idx="4">
                  <c:v>40343</c:v>
                </c:pt>
                <c:pt idx="5">
                  <c:v>40350</c:v>
                </c:pt>
                <c:pt idx="6">
                  <c:v>40357</c:v>
                </c:pt>
                <c:pt idx="7">
                  <c:v>40364</c:v>
                </c:pt>
                <c:pt idx="8">
                  <c:v>40371</c:v>
                </c:pt>
                <c:pt idx="9">
                  <c:v>40378</c:v>
                </c:pt>
                <c:pt idx="10">
                  <c:v>40385</c:v>
                </c:pt>
                <c:pt idx="11">
                  <c:v>40392</c:v>
                </c:pt>
              </c:numCache>
            </c:numRef>
          </c:cat>
          <c:val>
            <c:numRef>
              <c:f>[Ptolemy_Consolidated_summer2010.xls]Schedule!$N$8:$N$19</c:f>
              <c:numCache>
                <c:formatCode>0.0</c:formatCode>
                <c:ptCount val="12"/>
                <c:pt idx="0">
                  <c:v>0</c:v>
                </c:pt>
                <c:pt idx="1">
                  <c:v>9.0689208905088954</c:v>
                </c:pt>
                <c:pt idx="2">
                  <c:v>18.135418231875484</c:v>
                </c:pt>
                <c:pt idx="3">
                  <c:v>27.860636230120789</c:v>
                </c:pt>
                <c:pt idx="4">
                  <c:v>38.145694080238854</c:v>
                </c:pt>
                <c:pt idx="5">
                  <c:v>49.3439452471778</c:v>
                </c:pt>
                <c:pt idx="6">
                  <c:v>56.483721020411124</c:v>
                </c:pt>
                <c:pt idx="7">
                  <c:v>66.323330538173224</c:v>
                </c:pt>
                <c:pt idx="8">
                  <c:v>76.071814608184781</c:v>
                </c:pt>
                <c:pt idx="9">
                  <c:v>84.532909373803349</c:v>
                </c:pt>
                <c:pt idx="10">
                  <c:v>91.260681792844679</c:v>
                </c:pt>
                <c:pt idx="11">
                  <c:v>98.653043270213445</c:v>
                </c:pt>
              </c:numCache>
            </c:numRef>
          </c:val>
        </c:ser>
        <c:ser>
          <c:idx val="3"/>
          <c:order val="3"/>
          <c:tx>
            <c:strRef>
              <c:f>[Ptolemy_Consolidated_summer2010.xls]Schedule!$R$7</c:f>
              <c:strCache>
                <c:ptCount val="1"/>
                <c:pt idx="0">
                  <c:v>Baseline Cumulative PV</c:v>
                </c:pt>
              </c:strCache>
            </c:strRef>
          </c:tx>
          <c:spPr>
            <a:ln w="12700">
              <a:solidFill>
                <a:srgbClr val="000000"/>
              </a:solidFill>
              <a:prstDash val="solid"/>
            </a:ln>
          </c:spPr>
          <c:marker>
            <c:symbol val="x"/>
            <c:size val="2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numRef>
              <c:f>[Ptolemy_Consolidated_summer2010.xls]Schedule!$A$8:$A$19</c:f>
              <c:numCache>
                <c:formatCode>m/d/yyyy</c:formatCode>
                <c:ptCount val="12"/>
                <c:pt idx="0">
                  <c:v>40315</c:v>
                </c:pt>
                <c:pt idx="1">
                  <c:v>40322</c:v>
                </c:pt>
                <c:pt idx="2">
                  <c:v>40329</c:v>
                </c:pt>
                <c:pt idx="3">
                  <c:v>40336</c:v>
                </c:pt>
                <c:pt idx="4">
                  <c:v>40343</c:v>
                </c:pt>
                <c:pt idx="5">
                  <c:v>40350</c:v>
                </c:pt>
                <c:pt idx="6">
                  <c:v>40357</c:v>
                </c:pt>
                <c:pt idx="7">
                  <c:v>40364</c:v>
                </c:pt>
                <c:pt idx="8">
                  <c:v>40371</c:v>
                </c:pt>
                <c:pt idx="9">
                  <c:v>40378</c:v>
                </c:pt>
                <c:pt idx="10">
                  <c:v>40385</c:v>
                </c:pt>
                <c:pt idx="11">
                  <c:v>40392</c:v>
                </c:pt>
              </c:numCache>
            </c:numRef>
          </c:cat>
          <c:val>
            <c:numRef>
              <c:f>[Ptolemy_Consolidated_summer2010.xls]Schedule!$R$8:$R$19</c:f>
              <c:numCache>
                <c:formatCode>0.0</c:formatCode>
                <c:ptCount val="12"/>
                <c:pt idx="0">
                  <c:v>0</c:v>
                </c:pt>
                <c:pt idx="1">
                  <c:v>10.195660026994259</c:v>
                </c:pt>
                <c:pt idx="2">
                  <c:v>19.779476475500989</c:v>
                </c:pt>
                <c:pt idx="3">
                  <c:v>30.500899680142226</c:v>
                </c:pt>
                <c:pt idx="4">
                  <c:v>40.561872845090733</c:v>
                </c:pt>
                <c:pt idx="5">
                  <c:v>51.071448520419146</c:v>
                </c:pt>
                <c:pt idx="6">
                  <c:v>62.806280355515604</c:v>
                </c:pt>
                <c:pt idx="7">
                  <c:v>73.60351402907223</c:v>
                </c:pt>
                <c:pt idx="8">
                  <c:v>84.792478118877824</c:v>
                </c:pt>
                <c:pt idx="9">
                  <c:v>90.855007750568106</c:v>
                </c:pt>
                <c:pt idx="10">
                  <c:v>100.00000000000001</c:v>
                </c:pt>
                <c:pt idx="11">
                  <c:v>100.00000000000001</c:v>
                </c:pt>
              </c:numCache>
            </c:numRef>
          </c:val>
        </c:ser>
        <c:marker val="1"/>
        <c:axId val="77216768"/>
        <c:axId val="77223424"/>
      </c:lineChart>
      <c:dateAx>
        <c:axId val="7721676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Weeks</a:t>
                </a:r>
              </a:p>
            </c:rich>
          </c:tx>
          <c:layout/>
        </c:title>
        <c:numFmt formatCode="m/d/yyyy" sourceLinked="1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77223424"/>
        <c:crosses val="autoZero"/>
        <c:auto val="1"/>
        <c:lblOffset val="100"/>
        <c:baseTimeUnit val="days"/>
        <c:majorUnit val="7"/>
        <c:minorUnit val="7"/>
      </c:dateAx>
      <c:valAx>
        <c:axId val="77223424"/>
        <c:scaling>
          <c:orientation val="minMax"/>
          <c:max val="100"/>
        </c:scaling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Earned Value</a:t>
                </a:r>
              </a:p>
            </c:rich>
          </c:tx>
          <c:layout/>
        </c:title>
        <c:numFmt formatCode="0.0" sourceLinked="1"/>
        <c:tickLblPos val="nextTo"/>
        <c:crossAx val="77216768"/>
        <c:crosses val="autoZero"/>
        <c:crossBetween val="midCat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Weekly Code Activity</a:t>
            </a:r>
          </a:p>
        </c:rich>
      </c:tx>
      <c:layout/>
    </c:title>
    <c:plotArea>
      <c:layout/>
      <c:barChart>
        <c:barDir val="col"/>
        <c:grouping val="clustered"/>
        <c:ser>
          <c:idx val="1"/>
          <c:order val="0"/>
          <c:tx>
            <c:strRef>
              <c:f>LOC!$C$1</c:f>
              <c:strCache>
                <c:ptCount val="1"/>
                <c:pt idx="0">
                  <c:v>Total Deleted Lines</c:v>
                </c:pt>
              </c:strCache>
            </c:strRef>
          </c:tx>
          <c:spPr>
            <a:solidFill>
              <a:srgbClr val="FF0000"/>
            </a:solidFill>
          </c:spPr>
          <c:cat>
            <c:strRef>
              <c:f>LOC!$A$2:$A$10</c:f>
              <c:strCache>
                <c:ptCount val="8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</c:strCache>
            </c:strRef>
          </c:cat>
          <c:val>
            <c:numRef>
              <c:f>LOC!$C$2:$C$10</c:f>
              <c:numCache>
                <c:formatCode>General</c:formatCode>
                <c:ptCount val="9"/>
                <c:pt idx="0">
                  <c:v>0</c:v>
                </c:pt>
                <c:pt idx="1">
                  <c:v>2</c:v>
                </c:pt>
                <c:pt idx="2">
                  <c:v>266</c:v>
                </c:pt>
                <c:pt idx="3">
                  <c:v>22</c:v>
                </c:pt>
                <c:pt idx="4">
                  <c:v>490</c:v>
                </c:pt>
                <c:pt idx="5">
                  <c:v>240</c:v>
                </c:pt>
                <c:pt idx="6">
                  <c:v>259</c:v>
                </c:pt>
                <c:pt idx="7">
                  <c:v>62</c:v>
                </c:pt>
              </c:numCache>
            </c:numRef>
          </c:val>
        </c:ser>
        <c:ser>
          <c:idx val="2"/>
          <c:order val="1"/>
          <c:tx>
            <c:strRef>
              <c:f>LOC!$D$1</c:f>
              <c:strCache>
                <c:ptCount val="1"/>
                <c:pt idx="0">
                  <c:v>Total Modified Lines</c:v>
                </c:pt>
              </c:strCache>
            </c:strRef>
          </c:tx>
          <c:spPr>
            <a:solidFill>
              <a:srgbClr val="FFFF00"/>
            </a:solidFill>
          </c:spPr>
          <c:cat>
            <c:strRef>
              <c:f>LOC!$A$2:$A$10</c:f>
              <c:strCache>
                <c:ptCount val="8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</c:strCache>
            </c:strRef>
          </c:cat>
          <c:val>
            <c:numRef>
              <c:f>LOC!$D$2:$D$10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321</c:v>
                </c:pt>
                <c:pt idx="3">
                  <c:v>21</c:v>
                </c:pt>
                <c:pt idx="4">
                  <c:v>252</c:v>
                </c:pt>
                <c:pt idx="5">
                  <c:v>194</c:v>
                </c:pt>
                <c:pt idx="6">
                  <c:v>111</c:v>
                </c:pt>
                <c:pt idx="7">
                  <c:v>191</c:v>
                </c:pt>
              </c:numCache>
            </c:numRef>
          </c:val>
        </c:ser>
        <c:ser>
          <c:idx val="0"/>
          <c:order val="2"/>
          <c:tx>
            <c:strRef>
              <c:f>LOC!$B$1</c:f>
              <c:strCache>
                <c:ptCount val="1"/>
                <c:pt idx="0">
                  <c:v>Total New Lines</c:v>
                </c:pt>
              </c:strCache>
            </c:strRef>
          </c:tx>
          <c:spPr>
            <a:solidFill>
              <a:srgbClr val="0040C0"/>
            </a:solidFill>
          </c:spPr>
          <c:cat>
            <c:strRef>
              <c:f>LOC!$A$2:$A$10</c:f>
              <c:strCache>
                <c:ptCount val="8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</c:strCache>
            </c:strRef>
          </c:cat>
          <c:val>
            <c:numRef>
              <c:f>LOC!$B$2:$B$10</c:f>
              <c:numCache>
                <c:formatCode>General</c:formatCode>
                <c:ptCount val="9"/>
                <c:pt idx="0">
                  <c:v>254</c:v>
                </c:pt>
                <c:pt idx="1">
                  <c:v>2938</c:v>
                </c:pt>
                <c:pt idx="2">
                  <c:v>937</c:v>
                </c:pt>
                <c:pt idx="3">
                  <c:v>973</c:v>
                </c:pt>
                <c:pt idx="4">
                  <c:v>1991</c:v>
                </c:pt>
                <c:pt idx="5">
                  <c:v>1233</c:v>
                </c:pt>
                <c:pt idx="6">
                  <c:v>1282</c:v>
                </c:pt>
                <c:pt idx="7">
                  <c:v>1441</c:v>
                </c:pt>
              </c:numCache>
            </c:numRef>
          </c:val>
        </c:ser>
        <c:axId val="90775552"/>
        <c:axId val="90777088"/>
      </c:barChart>
      <c:catAx>
        <c:axId val="90775552"/>
        <c:scaling>
          <c:orientation val="minMax"/>
        </c:scaling>
        <c:axPos val="b"/>
        <c:tickLblPos val="nextTo"/>
        <c:crossAx val="90777088"/>
        <c:crosses val="autoZero"/>
        <c:auto val="1"/>
        <c:lblAlgn val="ctr"/>
        <c:lblOffset val="100"/>
      </c:catAx>
      <c:valAx>
        <c:axId val="9077708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Lines</a:t>
                </a:r>
                <a:r>
                  <a:rPr lang="en-US" baseline="0"/>
                  <a:t> o</a:t>
                </a:r>
                <a:r>
                  <a:rPr lang="en-US"/>
                  <a:t>f Code (LOC)</a:t>
                </a:r>
              </a:p>
            </c:rich>
          </c:tx>
          <c:layout/>
        </c:title>
        <c:numFmt formatCode="General" sourceLinked="1"/>
        <c:tickLblPos val="nextTo"/>
        <c:crossAx val="90775552"/>
        <c:crosses val="autoZero"/>
        <c:crossBetween val="between"/>
      </c:valAx>
    </c:plotArea>
    <c:legend>
      <c:legendPos val="r"/>
      <c:layout/>
    </c:legend>
    <c:plotVisOnly val="1"/>
    <c:dispBlanksAs val="gap"/>
  </c:chart>
  <c:spPr>
    <a:solidFill>
      <a:schemeClr val="bg1"/>
    </a:solidFill>
  </c:spPr>
  <c:externalData r:id="rId1">
    <c:autoUpdate val="1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pivotSource>
    <c:name>[Defect.xlsx]Sheet3!PivotTable2</c:name>
    <c:fmtId val="-1"/>
  </c:pivotSource>
  <c:chart>
    <c:autoTitleDeleted val="1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 sz="2000"/>
              </a:pPr>
              <a:endParaRPr lang="en-US"/>
            </a:p>
          </c:txPr>
          <c:showVal val="1"/>
        </c:dLbl>
      </c:pivotFmt>
      <c:pivotFmt>
        <c:idx val="1"/>
        <c:dLbl>
          <c:idx val="0"/>
          <c:layout>
            <c:manualLayout>
              <c:x val="-1.1439168427962883E-2"/>
              <c:y val="-7.6542048721218968E-3"/>
            </c:manualLayout>
          </c:layout>
          <c:showVal val="1"/>
        </c:dLbl>
      </c:pivotFmt>
      <c:pivotFmt>
        <c:idx val="2"/>
        <c:dLbl>
          <c:idx val="0"/>
          <c:layout>
            <c:manualLayout>
              <c:x val="1.0618035474460819E-2"/>
              <c:y val="-6.5068975675987304E-3"/>
            </c:manualLayout>
          </c:layout>
          <c:showVal val="1"/>
        </c:dLbl>
      </c:pivotFmt>
      <c:pivotFmt>
        <c:idx val="3"/>
        <c:dLbl>
          <c:idx val="0"/>
          <c:layout>
            <c:manualLayout>
              <c:x val="1.6076540997584099E-3"/>
              <c:y val="9.3491821547053607E-3"/>
            </c:manualLayout>
          </c:layout>
          <c:showVal val="1"/>
        </c:dLbl>
      </c:pivotFmt>
      <c:pivotFmt>
        <c:idx val="4"/>
        <c:dLbl>
          <c:idx val="0"/>
          <c:layout>
            <c:manualLayout>
              <c:x val="2.1083399689564034E-2"/>
              <c:y val="9.444516621317239E-3"/>
            </c:manualLayout>
          </c:layout>
          <c:showVal val="1"/>
        </c:dLbl>
      </c:pivotFmt>
      <c:pivotFmt>
        <c:idx val="5"/>
        <c:dLbl>
          <c:idx val="0"/>
          <c:layout>
            <c:manualLayout>
              <c:x val="1.2456322066727235E-2"/>
              <c:y val="-7.5671046684611274E-3"/>
            </c:manualLayout>
          </c:layout>
          <c:showVal val="1"/>
        </c:dLbl>
      </c:pivotFmt>
      <c:pivotFmt>
        <c:idx val="6"/>
        <c:dLbl>
          <c:idx val="0"/>
          <c:layout>
            <c:manualLayout>
              <c:x val="1.6793296661525244E-2"/>
              <c:y val="-2.6126401425808375E-2"/>
            </c:manualLayout>
          </c:layout>
          <c:showVal val="1"/>
        </c:dLbl>
      </c:pivotFmt>
      <c:pivotFmt>
        <c:idx val="7"/>
        <c:dLbl>
          <c:idx val="0"/>
          <c:layout>
            <c:manualLayout>
              <c:x val="7.2641852190920606E-2"/>
              <c:y val="-1.5433387557479718E-2"/>
            </c:manualLayout>
          </c:layout>
          <c:showVal val="1"/>
        </c:dLbl>
      </c:pivotFmt>
      <c:pivotFmt>
        <c:idx val="8"/>
        <c:dLbl>
          <c:idx val="0"/>
          <c:layout>
            <c:manualLayout>
              <c:x val="-1.1783728630426392E-2"/>
              <c:y val="-2.3313394218083542E-2"/>
            </c:manualLayout>
          </c:layout>
          <c:showVal val="1"/>
        </c:dLbl>
      </c:pivotFmt>
    </c:pivotFmts>
    <c:plotArea>
      <c:layout>
        <c:manualLayout>
          <c:layoutTarget val="inner"/>
          <c:xMode val="edge"/>
          <c:yMode val="edge"/>
          <c:x val="6.0405247127030423E-2"/>
          <c:y val="7.710894771420769E-2"/>
          <c:w val="0.57077864182037363"/>
          <c:h val="0.82908609389928423"/>
        </c:manualLayout>
      </c:layout>
      <c:pie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dLbls>
            <c:dLbl>
              <c:idx val="0"/>
              <c:layout>
                <c:manualLayout>
                  <c:x val="1.9357982426109779E-2"/>
                  <c:y val="1.5570175438596517E-3"/>
                </c:manualLayout>
              </c:layout>
              <c:showVal val="1"/>
            </c:dLbl>
            <c:dLbl>
              <c:idx val="1"/>
              <c:layout>
                <c:manualLayout>
                  <c:x val="1.0618035474460819E-2"/>
                  <c:y val="-6.5068975675987304E-3"/>
                </c:manualLayout>
              </c:layout>
              <c:showVal val="1"/>
            </c:dLbl>
            <c:dLbl>
              <c:idx val="2"/>
              <c:layout>
                <c:manualLayout>
                  <c:x val="2.1897523679105378E-2"/>
                  <c:y val="1.3735149882580467E-2"/>
                </c:manualLayout>
              </c:layout>
              <c:showVal val="1"/>
            </c:dLbl>
            <c:dLbl>
              <c:idx val="3"/>
              <c:layout>
                <c:manualLayout>
                  <c:x val="2.1083399689564034E-2"/>
                  <c:y val="9.444516621317239E-3"/>
                </c:manualLayout>
              </c:layout>
              <c:showVal val="1"/>
            </c:dLbl>
            <c:dLbl>
              <c:idx val="4"/>
              <c:layout>
                <c:manualLayout>
                  <c:x val="8.1459869836622255E-3"/>
                  <c:y val="-3.3931026413549057E-3"/>
                </c:manualLayout>
              </c:layout>
              <c:showVal val="1"/>
            </c:dLbl>
            <c:dLbl>
              <c:idx val="5"/>
              <c:layout>
                <c:manualLayout>
                  <c:x val="1.3919700190028531E-2"/>
                  <c:y val="6.1295393511496418E-2"/>
                </c:manualLayout>
              </c:layout>
              <c:showVal val="1"/>
            </c:dLbl>
            <c:dLbl>
              <c:idx val="6"/>
              <c:layout>
                <c:manualLayout>
                  <c:x val="0.10425107523883115"/>
                  <c:y val="-5.0473700662470047E-2"/>
                </c:manualLayout>
              </c:layout>
              <c:showVal val="1"/>
            </c:dLbl>
            <c:dLbl>
              <c:idx val="7"/>
              <c:layout>
                <c:manualLayout>
                  <c:x val="-1.1783728630426392E-2"/>
                  <c:y val="-2.3313394218083542E-2"/>
                </c:manualLayout>
              </c:layout>
              <c:showVal val="1"/>
            </c:dLbl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showVal val="1"/>
            <c:showLeaderLines val="1"/>
          </c:dLbls>
          <c:cat>
            <c:strRef>
              <c:f>Sheet3!$A$2:$A$10</c:f>
              <c:strCache>
                <c:ptCount val="8"/>
                <c:pt idx="0">
                  <c:v>Regression</c:v>
                </c:pt>
                <c:pt idx="1">
                  <c:v>Documentation</c:v>
                </c:pt>
                <c:pt idx="2">
                  <c:v>Assignment</c:v>
                </c:pt>
                <c:pt idx="3">
                  <c:v>System</c:v>
                </c:pt>
                <c:pt idx="4">
                  <c:v>Interface</c:v>
                </c:pt>
                <c:pt idx="5">
                  <c:v>Data</c:v>
                </c:pt>
                <c:pt idx="6">
                  <c:v>Checking</c:v>
                </c:pt>
                <c:pt idx="7">
                  <c:v>Function</c:v>
                </c:pt>
              </c:strCache>
            </c:strRef>
          </c:cat>
          <c:val>
            <c:numRef>
              <c:f>Sheet3!$B$2:$B$10</c:f>
              <c:numCache>
                <c:formatCode>General</c:formatCode>
                <c:ptCount val="8"/>
                <c:pt idx="0">
                  <c:v>5</c:v>
                </c:pt>
                <c:pt idx="1">
                  <c:v>7</c:v>
                </c:pt>
                <c:pt idx="2">
                  <c:v>8</c:v>
                </c:pt>
                <c:pt idx="3">
                  <c:v>11</c:v>
                </c:pt>
                <c:pt idx="4">
                  <c:v>16</c:v>
                </c:pt>
                <c:pt idx="5">
                  <c:v>38</c:v>
                </c:pt>
                <c:pt idx="6">
                  <c:v>57</c:v>
                </c:pt>
                <c:pt idx="7">
                  <c:v>95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809235768987667"/>
          <c:y val="3.8998002723290244E-2"/>
          <c:w val="0.23983232442060121"/>
          <c:h val="0.51600063678300256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pivotSource>
    <c:name>[Defect.xlsx]Sheet3!PivotTable3</c:name>
    <c:fmtId val="-1"/>
  </c:pivotSource>
  <c:chart>
    <c:autoTitleDeleted val="1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 sz="2400"/>
              </a:pPr>
              <a:endParaRPr lang="en-US"/>
            </a:p>
          </c:txPr>
          <c:showVal val="1"/>
        </c:dLbl>
      </c:pivotFmt>
      <c:pivotFmt>
        <c:idx val="1"/>
        <c:dLbl>
          <c:idx val="0"/>
          <c:layout>
            <c:manualLayout>
              <c:x val="-2.2703317191961253E-2"/>
              <c:y val="-1.9803295634700454E-2"/>
            </c:manualLayout>
          </c:layout>
          <c:showVal val="1"/>
        </c:dLbl>
      </c:pivotFmt>
      <c:pivotFmt>
        <c:idx val="2"/>
        <c:dLbl>
          <c:idx val="0"/>
          <c:layout>
            <c:manualLayout>
              <c:x val="0.10965650754014429"/>
              <c:y val="-1.856051632825148E-3"/>
            </c:manualLayout>
          </c:layout>
          <c:showVal val="1"/>
        </c:dLbl>
      </c:pivotFmt>
      <c:pivotFmt>
        <c:idx val="3"/>
        <c:dLbl>
          <c:idx val="0"/>
          <c:layout>
            <c:manualLayout>
              <c:x val="2.0988286167421998E-2"/>
              <c:y val="-2.8565701477850432E-2"/>
            </c:manualLayout>
          </c:layout>
          <c:showVal val="1"/>
        </c:dLbl>
      </c:pivotFmt>
      <c:pivotFmt>
        <c:idx val="4"/>
        <c:dLbl>
          <c:idx val="0"/>
          <c:layout>
            <c:manualLayout>
              <c:x val="-4.4008405825432646E-2"/>
              <c:y val="-3.9956795941999218E-2"/>
            </c:manualLayout>
          </c:layout>
          <c:showVal val="1"/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Sheet3!$E$1</c:f>
              <c:strCache>
                <c:ptCount val="1"/>
                <c:pt idx="0">
                  <c:v>Total</c:v>
                </c:pt>
              </c:strCache>
            </c:strRef>
          </c:tx>
          <c:dLbls>
            <c:dLbl>
              <c:idx val="0"/>
              <c:layout>
                <c:manualLayout>
                  <c:x val="-2.2703317191961253E-2"/>
                  <c:y val="-1.9803295634700454E-2"/>
                </c:manualLayout>
              </c:layout>
              <c:showVal val="1"/>
            </c:dLbl>
            <c:dLbl>
              <c:idx val="1"/>
              <c:layout>
                <c:manualLayout>
                  <c:x val="0.10965650754014429"/>
                  <c:y val="-1.856051632825148E-3"/>
                </c:manualLayout>
              </c:layout>
              <c:showVal val="1"/>
            </c:dLbl>
            <c:dLbl>
              <c:idx val="2"/>
              <c:layout>
                <c:manualLayout>
                  <c:x val="2.0988286167421998E-2"/>
                  <c:y val="-2.8565701477850432E-2"/>
                </c:manualLayout>
              </c:layout>
              <c:showVal val="1"/>
            </c:dLbl>
            <c:dLbl>
              <c:idx val="3"/>
              <c:layout>
                <c:manualLayout>
                  <c:x val="-4.4008405825432646E-2"/>
                  <c:y val="-3.9956795941999218E-2"/>
                </c:manualLayout>
              </c:layout>
              <c:showVal val="1"/>
            </c:dLbl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Val val="1"/>
            <c:showLeaderLines val="1"/>
          </c:dLbls>
          <c:cat>
            <c:strRef>
              <c:f>Sheet3!$D$2:$D$6</c:f>
              <c:strCache>
                <c:ptCount val="4"/>
                <c:pt idx="0">
                  <c:v>Trivial</c:v>
                </c:pt>
                <c:pt idx="1">
                  <c:v>Major</c:v>
                </c:pt>
                <c:pt idx="2">
                  <c:v>Medium</c:v>
                </c:pt>
                <c:pt idx="3">
                  <c:v>Minor</c:v>
                </c:pt>
              </c:strCache>
            </c:strRef>
          </c:cat>
          <c:val>
            <c:numRef>
              <c:f>Sheet3!$E$2:$E$6</c:f>
              <c:numCache>
                <c:formatCode>General</c:formatCode>
                <c:ptCount val="4"/>
                <c:pt idx="0">
                  <c:v>38</c:v>
                </c:pt>
                <c:pt idx="1">
                  <c:v>39</c:v>
                </c:pt>
                <c:pt idx="2">
                  <c:v>68</c:v>
                </c:pt>
                <c:pt idx="3">
                  <c:v>92</c:v>
                </c:pt>
              </c:numCache>
            </c:numRef>
          </c:val>
        </c:ser>
        <c:firstSliceAng val="269"/>
      </c:pieChart>
    </c:plotArea>
    <c:legend>
      <c:legendPos val="r"/>
      <c:layout>
        <c:manualLayout>
          <c:xMode val="edge"/>
          <c:yMode val="edge"/>
          <c:x val="0.74376633318716667"/>
          <c:y val="0.57029588484660743"/>
          <c:w val="0.20134582423661868"/>
          <c:h val="0.26336977470813644"/>
        </c:manualLayout>
      </c:layout>
      <c:txPr>
        <a:bodyPr/>
        <a:lstStyle/>
        <a:p>
          <a:pPr>
            <a:defRPr sz="2000"/>
          </a:pPr>
          <a:endParaRPr lang="en-US"/>
        </a:p>
      </c:txPr>
    </c:legend>
    <c:plotVisOnly val="1"/>
  </c:chart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title>
      <c:tx>
        <c:rich>
          <a:bodyPr/>
          <a:lstStyle/>
          <a:p>
            <a:pPr>
              <a:defRPr/>
            </a:pPr>
            <a:r>
              <a:rPr lang="en-US"/>
              <a:t>Load models with increasing number of distinct references</a:t>
            </a:r>
          </a:p>
        </c:rich>
      </c:tx>
      <c:layout/>
    </c:title>
    <c:plotArea>
      <c:layout/>
      <c:lineChart>
        <c:grouping val="standard"/>
        <c:ser>
          <c:idx val="1"/>
          <c:order val="0"/>
          <c:tx>
            <c:strRef>
              <c:f>'Load distinct-Release 3'!$B$1</c:f>
              <c:strCache>
                <c:ptCount val="1"/>
                <c:pt idx="0">
                  <c:v>With Cache ( First Time)</c:v>
                </c:pt>
              </c:strCache>
            </c:strRef>
          </c:tx>
          <c:marker>
            <c:symbol val="none"/>
          </c:marker>
          <c:cat>
            <c:numRef>
              <c:f>'Load distinct-Release 3'!$A$2:$A$14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</c:numCache>
            </c:numRef>
          </c:cat>
          <c:val>
            <c:numRef>
              <c:f>'Load distinct-Release 3'!$B$2:$B$14</c:f>
              <c:numCache>
                <c:formatCode>General</c:formatCode>
                <c:ptCount val="13"/>
                <c:pt idx="0">
                  <c:v>0.88700000000000001</c:v>
                </c:pt>
                <c:pt idx="1">
                  <c:v>0.83099999999999996</c:v>
                </c:pt>
                <c:pt idx="2">
                  <c:v>1.2370000000000001</c:v>
                </c:pt>
                <c:pt idx="3">
                  <c:v>1.4019999999999999</c:v>
                </c:pt>
                <c:pt idx="4">
                  <c:v>2.198</c:v>
                </c:pt>
                <c:pt idx="5">
                  <c:v>2.157</c:v>
                </c:pt>
                <c:pt idx="6">
                  <c:v>2.5569999999999999</c:v>
                </c:pt>
                <c:pt idx="7">
                  <c:v>3.1869999999999998</c:v>
                </c:pt>
                <c:pt idx="8">
                  <c:v>3.3010000000000002</c:v>
                </c:pt>
                <c:pt idx="9">
                  <c:v>3.8570000000000002</c:v>
                </c:pt>
                <c:pt idx="10">
                  <c:v>4.2690000000000001</c:v>
                </c:pt>
                <c:pt idx="11">
                  <c:v>5.8490000000000002</c:v>
                </c:pt>
                <c:pt idx="12">
                  <c:v>5.5369999999999999</c:v>
                </c:pt>
              </c:numCache>
            </c:numRef>
          </c:val>
        </c:ser>
        <c:ser>
          <c:idx val="2"/>
          <c:order val="1"/>
          <c:tx>
            <c:strRef>
              <c:f>'Load distinct-Release 3'!$C$1</c:f>
              <c:strCache>
                <c:ptCount val="1"/>
                <c:pt idx="0">
                  <c:v>With Cache ( Next Time)</c:v>
                </c:pt>
              </c:strCache>
            </c:strRef>
          </c:tx>
          <c:marker>
            <c:symbol val="none"/>
          </c:marker>
          <c:cat>
            <c:numRef>
              <c:f>'Load distinct-Release 3'!$A$2:$A$14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</c:numCache>
            </c:numRef>
          </c:cat>
          <c:val>
            <c:numRef>
              <c:f>'Load distinct-Release 3'!$C$2:$C$14</c:f>
              <c:numCache>
                <c:formatCode>General</c:formatCode>
                <c:ptCount val="13"/>
                <c:pt idx="0">
                  <c:v>0.126</c:v>
                </c:pt>
                <c:pt idx="1">
                  <c:v>0.13300000000000001</c:v>
                </c:pt>
                <c:pt idx="2">
                  <c:v>0.14000000000000001</c:v>
                </c:pt>
                <c:pt idx="3">
                  <c:v>0.14499999999999999</c:v>
                </c:pt>
                <c:pt idx="4">
                  <c:v>0.16700000000000001</c:v>
                </c:pt>
                <c:pt idx="5">
                  <c:v>0.152</c:v>
                </c:pt>
                <c:pt idx="6">
                  <c:v>0.156</c:v>
                </c:pt>
                <c:pt idx="7">
                  <c:v>0.182</c:v>
                </c:pt>
                <c:pt idx="8">
                  <c:v>0.45800000000000002</c:v>
                </c:pt>
                <c:pt idx="9">
                  <c:v>0.17</c:v>
                </c:pt>
                <c:pt idx="10">
                  <c:v>0.17199999999999999</c:v>
                </c:pt>
                <c:pt idx="11">
                  <c:v>0.17499999999999999</c:v>
                </c:pt>
                <c:pt idx="12">
                  <c:v>0.22</c:v>
                </c:pt>
              </c:numCache>
            </c:numRef>
          </c:val>
        </c:ser>
        <c:ser>
          <c:idx val="3"/>
          <c:order val="2"/>
          <c:tx>
            <c:strRef>
              <c:f>'Load distinct-Release 3'!$D$1</c:f>
              <c:strCache>
                <c:ptCount val="1"/>
                <c:pt idx="0">
                  <c:v>Without Cache</c:v>
                </c:pt>
              </c:strCache>
            </c:strRef>
          </c:tx>
          <c:marker>
            <c:symbol val="none"/>
          </c:marker>
          <c:cat>
            <c:numRef>
              <c:f>'Load distinct-Release 3'!$A$2:$A$14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</c:numCache>
            </c:numRef>
          </c:cat>
          <c:val>
            <c:numRef>
              <c:f>'Load distinct-Release 3'!$D$2:$D$14</c:f>
              <c:numCache>
                <c:formatCode>General</c:formatCode>
                <c:ptCount val="13"/>
                <c:pt idx="0">
                  <c:v>8.5999999999999993E-2</c:v>
                </c:pt>
                <c:pt idx="1">
                  <c:v>0.13100000000000001</c:v>
                </c:pt>
                <c:pt idx="2">
                  <c:v>0.19</c:v>
                </c:pt>
                <c:pt idx="3">
                  <c:v>0.24399999999999999</c:v>
                </c:pt>
                <c:pt idx="4">
                  <c:v>0.34399999999999997</c:v>
                </c:pt>
                <c:pt idx="5">
                  <c:v>0.42699999999999999</c:v>
                </c:pt>
                <c:pt idx="6">
                  <c:v>0.53500000000000003</c:v>
                </c:pt>
                <c:pt idx="7">
                  <c:v>0.70199999999999996</c:v>
                </c:pt>
                <c:pt idx="8">
                  <c:v>0.86</c:v>
                </c:pt>
                <c:pt idx="9">
                  <c:v>1.07</c:v>
                </c:pt>
                <c:pt idx="10">
                  <c:v>1.3120000000000001</c:v>
                </c:pt>
                <c:pt idx="11">
                  <c:v>1.5369999999999999</c:v>
                </c:pt>
                <c:pt idx="12">
                  <c:v>1.83</c:v>
                </c:pt>
              </c:numCache>
            </c:numRef>
          </c:val>
        </c:ser>
        <c:marker val="1"/>
        <c:axId val="160776960"/>
        <c:axId val="160779264"/>
      </c:lineChart>
      <c:catAx>
        <c:axId val="1607769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distinct models included in a model</a:t>
                </a:r>
              </a:p>
            </c:rich>
          </c:tx>
          <c:layout/>
        </c:title>
        <c:numFmt formatCode="General" sourceLinked="1"/>
        <c:tickLblPos val="nextTo"/>
        <c:crossAx val="160779264"/>
        <c:crosses val="autoZero"/>
        <c:auto val="1"/>
        <c:lblAlgn val="ctr"/>
        <c:lblOffset val="100"/>
      </c:catAx>
      <c:valAx>
        <c:axId val="16077926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to load model </a:t>
                </a:r>
              </a:p>
              <a:p>
                <a:pPr>
                  <a:defRPr/>
                </a:pPr>
                <a:r>
                  <a:rPr lang="en-US"/>
                  <a:t>(in seconds)</a:t>
                </a:r>
              </a:p>
            </c:rich>
          </c:tx>
          <c:layout/>
        </c:title>
        <c:numFmt formatCode="General" sourceLinked="1"/>
        <c:tickLblPos val="nextTo"/>
        <c:crossAx val="160776960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title>
      <c:tx>
        <c:rich>
          <a:bodyPr/>
          <a:lstStyle/>
          <a:p>
            <a:pPr>
              <a:defRPr/>
            </a:pPr>
            <a:r>
              <a:rPr lang="en-US"/>
              <a:t>Load models with increasing depth of model references</a:t>
            </a:r>
          </a:p>
        </c:rich>
      </c:tx>
      <c:layout/>
    </c:title>
    <c:plotArea>
      <c:layout/>
      <c:lineChart>
        <c:grouping val="standard"/>
        <c:ser>
          <c:idx val="1"/>
          <c:order val="0"/>
          <c:tx>
            <c:strRef>
              <c:f>'Load - With Reference Release 3'!$B$1</c:f>
              <c:strCache>
                <c:ptCount val="1"/>
                <c:pt idx="0">
                  <c:v>Without Cache</c:v>
                </c:pt>
              </c:strCache>
            </c:strRef>
          </c:tx>
          <c:marker>
            <c:symbol val="none"/>
          </c:marker>
          <c:cat>
            <c:numRef>
              <c:f>'Load - With Reference Release 3'!$A$2:$A$21</c:f>
              <c:numCache>
                <c:formatCode>#,##0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'Load - With Reference Release 3'!$B$2:$B$21</c:f>
              <c:numCache>
                <c:formatCode>General</c:formatCode>
                <c:ptCount val="20"/>
                <c:pt idx="0">
                  <c:v>63</c:v>
                </c:pt>
                <c:pt idx="1">
                  <c:v>178</c:v>
                </c:pt>
                <c:pt idx="2">
                  <c:v>199</c:v>
                </c:pt>
                <c:pt idx="3" formatCode="#,##0">
                  <c:v>114</c:v>
                </c:pt>
                <c:pt idx="4" formatCode="#,##0">
                  <c:v>138</c:v>
                </c:pt>
                <c:pt idx="5" formatCode="#,##0">
                  <c:v>160</c:v>
                </c:pt>
                <c:pt idx="6" formatCode="#,##0">
                  <c:v>200</c:v>
                </c:pt>
                <c:pt idx="7" formatCode="#,##0">
                  <c:v>213</c:v>
                </c:pt>
                <c:pt idx="8" formatCode="#,##0">
                  <c:v>251</c:v>
                </c:pt>
                <c:pt idx="9" formatCode="#,##0">
                  <c:v>277</c:v>
                </c:pt>
                <c:pt idx="10" formatCode="#,##0">
                  <c:v>307</c:v>
                </c:pt>
                <c:pt idx="11" formatCode="#,##0">
                  <c:v>357</c:v>
                </c:pt>
                <c:pt idx="12" formatCode="#,##0">
                  <c:v>376</c:v>
                </c:pt>
                <c:pt idx="13" formatCode="#,##0">
                  <c:v>411</c:v>
                </c:pt>
                <c:pt idx="14" formatCode="#,##0">
                  <c:v>479</c:v>
                </c:pt>
                <c:pt idx="15" formatCode="#,##0">
                  <c:v>492</c:v>
                </c:pt>
                <c:pt idx="16" formatCode="#,##0">
                  <c:v>555</c:v>
                </c:pt>
                <c:pt idx="17" formatCode="#,##0">
                  <c:v>601</c:v>
                </c:pt>
                <c:pt idx="18" formatCode="#,##0">
                  <c:v>636</c:v>
                </c:pt>
                <c:pt idx="19" formatCode="#,##0">
                  <c:v>701</c:v>
                </c:pt>
              </c:numCache>
            </c:numRef>
          </c:val>
        </c:ser>
        <c:ser>
          <c:idx val="2"/>
          <c:order val="1"/>
          <c:tx>
            <c:strRef>
              <c:f>'Load - With Reference Release 3'!$C$1</c:f>
              <c:strCache>
                <c:ptCount val="1"/>
                <c:pt idx="0">
                  <c:v>With Cache (First time)</c:v>
                </c:pt>
              </c:strCache>
            </c:strRef>
          </c:tx>
          <c:marker>
            <c:symbol val="none"/>
          </c:marker>
          <c:cat>
            <c:numRef>
              <c:f>'Load - With Reference Release 3'!$A$2:$A$21</c:f>
              <c:numCache>
                <c:formatCode>#,##0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'Load - With Reference Release 3'!$C$2:$C$21</c:f>
              <c:numCache>
                <c:formatCode>#,##0</c:formatCode>
                <c:ptCount val="20"/>
                <c:pt idx="0">
                  <c:v>926</c:v>
                </c:pt>
                <c:pt idx="1">
                  <c:v>480</c:v>
                </c:pt>
                <c:pt idx="2">
                  <c:v>555</c:v>
                </c:pt>
                <c:pt idx="3">
                  <c:v>603</c:v>
                </c:pt>
                <c:pt idx="4">
                  <c:v>639</c:v>
                </c:pt>
                <c:pt idx="5">
                  <c:v>669</c:v>
                </c:pt>
                <c:pt idx="6">
                  <c:v>772</c:v>
                </c:pt>
                <c:pt idx="7">
                  <c:v>928</c:v>
                </c:pt>
                <c:pt idx="8">
                  <c:v>938</c:v>
                </c:pt>
                <c:pt idx="9">
                  <c:v>915</c:v>
                </c:pt>
                <c:pt idx="10">
                  <c:v>950</c:v>
                </c:pt>
                <c:pt idx="11">
                  <c:v>1280</c:v>
                </c:pt>
                <c:pt idx="12">
                  <c:v>1221</c:v>
                </c:pt>
                <c:pt idx="13">
                  <c:v>1276</c:v>
                </c:pt>
                <c:pt idx="14">
                  <c:v>1290</c:v>
                </c:pt>
                <c:pt idx="15">
                  <c:v>2397</c:v>
                </c:pt>
                <c:pt idx="16">
                  <c:v>1549</c:v>
                </c:pt>
                <c:pt idx="17">
                  <c:v>1940</c:v>
                </c:pt>
                <c:pt idx="18">
                  <c:v>2923</c:v>
                </c:pt>
                <c:pt idx="19">
                  <c:v>1841</c:v>
                </c:pt>
              </c:numCache>
            </c:numRef>
          </c:val>
        </c:ser>
        <c:ser>
          <c:idx val="3"/>
          <c:order val="2"/>
          <c:tx>
            <c:strRef>
              <c:f>'Load - With Reference Release 3'!$D$1</c:f>
              <c:strCache>
                <c:ptCount val="1"/>
                <c:pt idx="0">
                  <c:v>With Cache</c:v>
                </c:pt>
              </c:strCache>
            </c:strRef>
          </c:tx>
          <c:marker>
            <c:symbol val="none"/>
          </c:marker>
          <c:cat>
            <c:numRef>
              <c:f>'Load - With Reference Release 3'!$A$2:$A$21</c:f>
              <c:numCache>
                <c:formatCode>#,##0</c:formatCode>
                <c:ptCount val="2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</c:numCache>
            </c:numRef>
          </c:cat>
          <c:val>
            <c:numRef>
              <c:f>'Load - With Reference Release 3'!$D$2:$D$21</c:f>
              <c:numCache>
                <c:formatCode>#,##0</c:formatCode>
                <c:ptCount val="20"/>
                <c:pt idx="0">
                  <c:v>142</c:v>
                </c:pt>
                <c:pt idx="1">
                  <c:v>123</c:v>
                </c:pt>
                <c:pt idx="2" formatCode="General">
                  <c:v>98</c:v>
                </c:pt>
                <c:pt idx="3">
                  <c:v>145</c:v>
                </c:pt>
                <c:pt idx="4">
                  <c:v>107</c:v>
                </c:pt>
                <c:pt idx="5">
                  <c:v>145</c:v>
                </c:pt>
                <c:pt idx="6">
                  <c:v>129</c:v>
                </c:pt>
                <c:pt idx="7">
                  <c:v>147</c:v>
                </c:pt>
                <c:pt idx="8">
                  <c:v>110</c:v>
                </c:pt>
                <c:pt idx="9">
                  <c:v>137</c:v>
                </c:pt>
                <c:pt idx="10">
                  <c:v>124</c:v>
                </c:pt>
                <c:pt idx="11">
                  <c:v>131</c:v>
                </c:pt>
                <c:pt idx="12">
                  <c:v>151</c:v>
                </c:pt>
                <c:pt idx="13">
                  <c:v>321</c:v>
                </c:pt>
                <c:pt idx="14">
                  <c:v>162</c:v>
                </c:pt>
                <c:pt idx="15">
                  <c:v>164</c:v>
                </c:pt>
                <c:pt idx="16">
                  <c:v>132</c:v>
                </c:pt>
                <c:pt idx="17">
                  <c:v>161</c:v>
                </c:pt>
                <c:pt idx="18">
                  <c:v>197</c:v>
                </c:pt>
                <c:pt idx="19">
                  <c:v>182</c:v>
                </c:pt>
              </c:numCache>
            </c:numRef>
          </c:val>
        </c:ser>
        <c:marker val="1"/>
        <c:axId val="163996032"/>
        <c:axId val="164033280"/>
      </c:lineChart>
      <c:catAx>
        <c:axId val="16399603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distinct models included in a model</a:t>
                </a:r>
              </a:p>
            </c:rich>
          </c:tx>
          <c:layout/>
        </c:title>
        <c:numFmt formatCode="#,##0" sourceLinked="1"/>
        <c:tickLblPos val="nextTo"/>
        <c:crossAx val="164033280"/>
        <c:crosses val="autoZero"/>
        <c:auto val="1"/>
        <c:lblAlgn val="ctr"/>
        <c:lblOffset val="100"/>
      </c:catAx>
      <c:valAx>
        <c:axId val="16403328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taken to load the model </a:t>
                </a:r>
              </a:p>
              <a:p>
                <a:pPr>
                  <a:defRPr/>
                </a:pPr>
                <a:r>
                  <a:rPr lang="en-US"/>
                  <a:t>(in millisecs)</a:t>
                </a:r>
              </a:p>
            </c:rich>
          </c:tx>
          <c:layout/>
        </c:title>
        <c:numFmt formatCode="General" sourceLinked="1"/>
        <c:tickLblPos val="nextTo"/>
        <c:crossAx val="163996032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areaChart>
        <c:grouping val="stacked"/>
        <c:ser>
          <c:idx val="0"/>
          <c:order val="0"/>
          <c:tx>
            <c:strRef>
              <c:f>'Weekwise time'!$C$18</c:f>
              <c:strCache>
                <c:ptCount val="1"/>
                <c:pt idx="0">
                  <c:v>Unplanned</c:v>
                </c:pt>
              </c:strCache>
            </c:strRef>
          </c:tx>
          <c:val>
            <c:numRef>
              <c:f>'Weekwise time'!$C$19:$C$30</c:f>
              <c:numCache>
                <c:formatCode>General</c:formatCode>
                <c:ptCount val="12"/>
                <c:pt idx="0">
                  <c:v>8.7000000000000011</c:v>
                </c:pt>
                <c:pt idx="1">
                  <c:v>0.5</c:v>
                </c:pt>
                <c:pt idx="2">
                  <c:v>3.9</c:v>
                </c:pt>
                <c:pt idx="3">
                  <c:v>1</c:v>
                </c:pt>
                <c:pt idx="4">
                  <c:v>3.25</c:v>
                </c:pt>
                <c:pt idx="5">
                  <c:v>2.4</c:v>
                </c:pt>
                <c:pt idx="6">
                  <c:v>7.8</c:v>
                </c:pt>
                <c:pt idx="7">
                  <c:v>5</c:v>
                </c:pt>
                <c:pt idx="8">
                  <c:v>2.25</c:v>
                </c:pt>
                <c:pt idx="9">
                  <c:v>4.5</c:v>
                </c:pt>
                <c:pt idx="10">
                  <c:v>0.75000000000000111</c:v>
                </c:pt>
                <c:pt idx="11">
                  <c:v>0</c:v>
                </c:pt>
              </c:numCache>
            </c:numRef>
          </c:val>
        </c:ser>
        <c:ser>
          <c:idx val="1"/>
          <c:order val="1"/>
          <c:tx>
            <c:strRef>
              <c:f>'Weekwise time'!$D$18</c:f>
              <c:strCache>
                <c:ptCount val="1"/>
                <c:pt idx="0">
                  <c:v>Maintenance</c:v>
                </c:pt>
              </c:strCache>
            </c:strRef>
          </c:tx>
          <c:val>
            <c:numRef>
              <c:f>'Weekwise time'!$D$19:$D$30</c:f>
              <c:numCache>
                <c:formatCode>General</c:formatCode>
                <c:ptCount val="12"/>
                <c:pt idx="0">
                  <c:v>23.55</c:v>
                </c:pt>
                <c:pt idx="1">
                  <c:v>12.1</c:v>
                </c:pt>
                <c:pt idx="2">
                  <c:v>4.8</c:v>
                </c:pt>
                <c:pt idx="3">
                  <c:v>10</c:v>
                </c:pt>
                <c:pt idx="4">
                  <c:v>0.8</c:v>
                </c:pt>
                <c:pt idx="5">
                  <c:v>0</c:v>
                </c:pt>
                <c:pt idx="6">
                  <c:v>0</c:v>
                </c:pt>
                <c:pt idx="7">
                  <c:v>0.75000000000000111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ser>
          <c:idx val="2"/>
          <c:order val="2"/>
          <c:tx>
            <c:strRef>
              <c:f>'Weekwise time'!$E$18</c:f>
              <c:strCache>
                <c:ptCount val="1"/>
                <c:pt idx="0">
                  <c:v>Client Interaction &amp; Meetings</c:v>
                </c:pt>
              </c:strCache>
            </c:strRef>
          </c:tx>
          <c:val>
            <c:numRef>
              <c:f>'Weekwise time'!$E$19:$E$30</c:f>
              <c:numCache>
                <c:formatCode>0.0</c:formatCode>
                <c:ptCount val="12"/>
                <c:pt idx="0">
                  <c:v>14.05</c:v>
                </c:pt>
                <c:pt idx="1">
                  <c:v>51.050000000000004</c:v>
                </c:pt>
                <c:pt idx="2">
                  <c:v>12.05</c:v>
                </c:pt>
                <c:pt idx="3">
                  <c:v>10.25</c:v>
                </c:pt>
                <c:pt idx="4">
                  <c:v>9.1</c:v>
                </c:pt>
                <c:pt idx="5">
                  <c:v>14.450000000000006</c:v>
                </c:pt>
                <c:pt idx="6">
                  <c:v>16.350000000000001</c:v>
                </c:pt>
                <c:pt idx="7">
                  <c:v>5.3</c:v>
                </c:pt>
                <c:pt idx="8">
                  <c:v>23.400000000000002</c:v>
                </c:pt>
                <c:pt idx="9">
                  <c:v>24.8</c:v>
                </c:pt>
                <c:pt idx="10">
                  <c:v>4.1499999999999995</c:v>
                </c:pt>
                <c:pt idx="11">
                  <c:v>7</c:v>
                </c:pt>
              </c:numCache>
            </c:numRef>
          </c:val>
        </c:ser>
        <c:ser>
          <c:idx val="3"/>
          <c:order val="3"/>
          <c:tx>
            <c:strRef>
              <c:f>'Weekwise time'!$F$18</c:f>
              <c:strCache>
                <c:ptCount val="1"/>
                <c:pt idx="0">
                  <c:v>Academics</c:v>
                </c:pt>
              </c:strCache>
            </c:strRef>
          </c:tx>
          <c:val>
            <c:numRef>
              <c:f>'Weekwise time'!$F$19:$F$30</c:f>
              <c:numCache>
                <c:formatCode>0.0</c:formatCode>
                <c:ptCount val="12"/>
                <c:pt idx="0">
                  <c:v>0</c:v>
                </c:pt>
                <c:pt idx="1">
                  <c:v>4.5</c:v>
                </c:pt>
                <c:pt idx="2">
                  <c:v>2.25</c:v>
                </c:pt>
                <c:pt idx="3">
                  <c:v>3</c:v>
                </c:pt>
                <c:pt idx="4">
                  <c:v>5.7</c:v>
                </c:pt>
                <c:pt idx="5">
                  <c:v>7.7</c:v>
                </c:pt>
                <c:pt idx="6">
                  <c:v>4.5</c:v>
                </c:pt>
                <c:pt idx="7">
                  <c:v>5.5</c:v>
                </c:pt>
                <c:pt idx="8">
                  <c:v>9.0500000000000007</c:v>
                </c:pt>
                <c:pt idx="9">
                  <c:v>9.2836111111111119</c:v>
                </c:pt>
                <c:pt idx="10">
                  <c:v>92.82916666666668</c:v>
                </c:pt>
                <c:pt idx="11">
                  <c:v>98.008611111111108</c:v>
                </c:pt>
              </c:numCache>
            </c:numRef>
          </c:val>
        </c:ser>
        <c:ser>
          <c:idx val="4"/>
          <c:order val="4"/>
          <c:tx>
            <c:strRef>
              <c:f>'Weekwise time'!$G$18</c:f>
              <c:strCache>
                <c:ptCount val="1"/>
                <c:pt idx="0">
                  <c:v>Process</c:v>
                </c:pt>
              </c:strCache>
            </c:strRef>
          </c:tx>
          <c:val>
            <c:numRef>
              <c:f>'Weekwise time'!$G$19:$G$30</c:f>
              <c:numCache>
                <c:formatCode>0.0</c:formatCode>
                <c:ptCount val="12"/>
                <c:pt idx="0">
                  <c:v>72.7</c:v>
                </c:pt>
                <c:pt idx="1">
                  <c:v>25.4</c:v>
                </c:pt>
                <c:pt idx="2">
                  <c:v>20.149999999999999</c:v>
                </c:pt>
                <c:pt idx="3">
                  <c:v>12.350000000000016</c:v>
                </c:pt>
                <c:pt idx="4">
                  <c:v>24.5</c:v>
                </c:pt>
                <c:pt idx="5">
                  <c:v>16.649999999999999</c:v>
                </c:pt>
                <c:pt idx="6">
                  <c:v>18.25</c:v>
                </c:pt>
                <c:pt idx="7">
                  <c:v>26.5</c:v>
                </c:pt>
                <c:pt idx="8">
                  <c:v>19.2</c:v>
                </c:pt>
                <c:pt idx="9">
                  <c:v>16</c:v>
                </c:pt>
                <c:pt idx="10">
                  <c:v>20.149999999999999</c:v>
                </c:pt>
                <c:pt idx="11">
                  <c:v>2.5</c:v>
                </c:pt>
              </c:numCache>
            </c:numRef>
          </c:val>
        </c:ser>
        <c:ser>
          <c:idx val="5"/>
          <c:order val="5"/>
          <c:tx>
            <c:strRef>
              <c:f>'Weekwise time'!$H$18</c:f>
              <c:strCache>
                <c:ptCount val="1"/>
                <c:pt idx="0">
                  <c:v>Development Activities</c:v>
                </c:pt>
              </c:strCache>
            </c:strRef>
          </c:tx>
          <c:val>
            <c:numRef>
              <c:f>'Weekwise time'!$H$19:$H$30</c:f>
              <c:numCache>
                <c:formatCode>0.0</c:formatCode>
                <c:ptCount val="12"/>
                <c:pt idx="0">
                  <c:v>0</c:v>
                </c:pt>
                <c:pt idx="1">
                  <c:v>79.863055555555519</c:v>
                </c:pt>
                <c:pt idx="2">
                  <c:v>83.370277777777758</c:v>
                </c:pt>
                <c:pt idx="3">
                  <c:v>123.2866666666667</c:v>
                </c:pt>
                <c:pt idx="4">
                  <c:v>111.11555555555555</c:v>
                </c:pt>
                <c:pt idx="5">
                  <c:v>92.286944444444444</c:v>
                </c:pt>
                <c:pt idx="6">
                  <c:v>86.537222222222226</c:v>
                </c:pt>
                <c:pt idx="7">
                  <c:v>102.96138888888888</c:v>
                </c:pt>
                <c:pt idx="8">
                  <c:v>81.649722222222152</c:v>
                </c:pt>
                <c:pt idx="9">
                  <c:v>97.021944444444443</c:v>
                </c:pt>
                <c:pt idx="10">
                  <c:v>60.588611111111078</c:v>
                </c:pt>
                <c:pt idx="11">
                  <c:v>8.7991666666666752</c:v>
                </c:pt>
              </c:numCache>
            </c:numRef>
          </c:val>
        </c:ser>
        <c:axId val="78152064"/>
        <c:axId val="78153984"/>
      </c:areaChart>
      <c:catAx>
        <c:axId val="7815206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Week</a:t>
                </a:r>
                <a:endParaRPr lang="en-US" sz="1400" dirty="0"/>
              </a:p>
            </c:rich>
          </c:tx>
          <c:layout/>
        </c:title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153984"/>
        <c:crosses val="autoZero"/>
        <c:auto val="1"/>
        <c:lblAlgn val="ctr"/>
        <c:lblOffset val="100"/>
      </c:catAx>
      <c:valAx>
        <c:axId val="781539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Time</a:t>
                </a:r>
                <a:r>
                  <a:rPr lang="en-US" sz="1400" baseline="0" dirty="0" smtClean="0"/>
                  <a:t> spent (in hours)</a:t>
                </a:r>
                <a:endParaRPr lang="en-US" sz="14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1520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1494950444230865"/>
          <c:y val="0.25810768445610877"/>
          <c:w val="0.28505049555769313"/>
          <c:h val="0.60126148293963255"/>
        </c:manualLayout>
      </c:layout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zero"/>
  </c:chart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Planned Hours</c:v>
          </c:tx>
          <c:dLbls>
            <c:delete val="1"/>
          </c:dLbls>
          <c:cat>
            <c:strRef>
              <c:f>'Analysis - Final'!$D$13:$D$25</c:f>
              <c:strCache>
                <c:ptCount val="12"/>
                <c:pt idx="0">
                  <c:v>Design</c:v>
                </c:pt>
                <c:pt idx="1">
                  <c:v>Coding</c:v>
                </c:pt>
                <c:pt idx="2">
                  <c:v>Unit Testing</c:v>
                </c:pt>
                <c:pt idx="3">
                  <c:v>Design Review</c:v>
                </c:pt>
                <c:pt idx="4">
                  <c:v>Code Review</c:v>
                </c:pt>
                <c:pt idx="5">
                  <c:v>System Testing</c:v>
                </c:pt>
                <c:pt idx="6">
                  <c:v>Peer Review</c:v>
                </c:pt>
                <c:pt idx="7">
                  <c:v>Fagan Inspections</c:v>
                </c:pt>
                <c:pt idx="8">
                  <c:v>Integration Testing</c:v>
                </c:pt>
                <c:pt idx="9">
                  <c:v>Release Demo</c:v>
                </c:pt>
                <c:pt idx="10">
                  <c:v>Release Notes</c:v>
                </c:pt>
                <c:pt idx="11">
                  <c:v>User Documentation</c:v>
                </c:pt>
              </c:strCache>
            </c:strRef>
          </c:cat>
          <c:val>
            <c:numRef>
              <c:f>'Analysis - Final'!$E$13:$E$25</c:f>
              <c:numCache>
                <c:formatCode>0.0</c:formatCode>
                <c:ptCount val="12"/>
                <c:pt idx="0">
                  <c:v>348.25</c:v>
                </c:pt>
                <c:pt idx="1">
                  <c:v>255.32500000000007</c:v>
                </c:pt>
                <c:pt idx="2">
                  <c:v>165.15</c:v>
                </c:pt>
                <c:pt idx="3">
                  <c:v>94.149999999999991</c:v>
                </c:pt>
                <c:pt idx="4">
                  <c:v>63.6</c:v>
                </c:pt>
                <c:pt idx="5">
                  <c:v>56.75</c:v>
                </c:pt>
                <c:pt idx="6">
                  <c:v>55.518750000000011</c:v>
                </c:pt>
                <c:pt idx="7">
                  <c:v>35</c:v>
                </c:pt>
                <c:pt idx="8">
                  <c:v>28.5</c:v>
                </c:pt>
                <c:pt idx="9">
                  <c:v>25.5</c:v>
                </c:pt>
                <c:pt idx="10">
                  <c:v>16.6875</c:v>
                </c:pt>
                <c:pt idx="11">
                  <c:v>14.5</c:v>
                </c:pt>
              </c:numCache>
            </c:numRef>
          </c:val>
        </c:ser>
        <c:ser>
          <c:idx val="1"/>
          <c:order val="1"/>
          <c:tx>
            <c:v>Actual Hours</c:v>
          </c:tx>
          <c:dLbls>
            <c:delete val="1"/>
          </c:dLbls>
          <c:cat>
            <c:strRef>
              <c:f>'Analysis - Final'!$D$13:$D$25</c:f>
              <c:strCache>
                <c:ptCount val="12"/>
                <c:pt idx="0">
                  <c:v>Design</c:v>
                </c:pt>
                <c:pt idx="1">
                  <c:v>Coding</c:v>
                </c:pt>
                <c:pt idx="2">
                  <c:v>Unit Testing</c:v>
                </c:pt>
                <c:pt idx="3">
                  <c:v>Design Review</c:v>
                </c:pt>
                <c:pt idx="4">
                  <c:v>Code Review</c:v>
                </c:pt>
                <c:pt idx="5">
                  <c:v>System Testing</c:v>
                </c:pt>
                <c:pt idx="6">
                  <c:v>Peer Review</c:v>
                </c:pt>
                <c:pt idx="7">
                  <c:v>Fagan Inspections</c:v>
                </c:pt>
                <c:pt idx="8">
                  <c:v>Integration Testing</c:v>
                </c:pt>
                <c:pt idx="9">
                  <c:v>Release Demo</c:v>
                </c:pt>
                <c:pt idx="10">
                  <c:v>Release Notes</c:v>
                </c:pt>
                <c:pt idx="11">
                  <c:v>User Documentation</c:v>
                </c:pt>
              </c:strCache>
            </c:strRef>
          </c:cat>
          <c:val>
            <c:numRef>
              <c:f>'Analysis - Final'!$F$13:$F$25</c:f>
              <c:numCache>
                <c:formatCode>0.0</c:formatCode>
                <c:ptCount val="12"/>
                <c:pt idx="0">
                  <c:v>236.70444444444442</c:v>
                </c:pt>
                <c:pt idx="1">
                  <c:v>270.24972222222215</c:v>
                </c:pt>
                <c:pt idx="2">
                  <c:v>150.43416666666673</c:v>
                </c:pt>
                <c:pt idx="3">
                  <c:v>35.241111111111103</c:v>
                </c:pt>
                <c:pt idx="4">
                  <c:v>49.125000000000121</c:v>
                </c:pt>
                <c:pt idx="5">
                  <c:v>55.270833333333286</c:v>
                </c:pt>
                <c:pt idx="6">
                  <c:v>31.926666666666666</c:v>
                </c:pt>
                <c:pt idx="7">
                  <c:v>30.464722222222132</c:v>
                </c:pt>
                <c:pt idx="8">
                  <c:v>24.904999999999987</c:v>
                </c:pt>
                <c:pt idx="9">
                  <c:v>16.785555555555529</c:v>
                </c:pt>
                <c:pt idx="10">
                  <c:v>11.814444444444456</c:v>
                </c:pt>
                <c:pt idx="11">
                  <c:v>14.558888888888928</c:v>
                </c:pt>
              </c:numCache>
            </c:numRef>
          </c:val>
        </c:ser>
        <c:dLbls>
          <c:showVal val="1"/>
        </c:dLbls>
        <c:axId val="78594432"/>
        <c:axId val="78596352"/>
      </c:barChart>
      <c:catAx>
        <c:axId val="7859443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Release activities</a:t>
                </a:r>
              </a:p>
            </c:rich>
          </c:tx>
          <c:layout/>
        </c:title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596352"/>
        <c:crosses val="autoZero"/>
        <c:auto val="1"/>
        <c:lblAlgn val="ctr"/>
        <c:lblOffset val="100"/>
      </c:catAx>
      <c:valAx>
        <c:axId val="7859635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Time</a:t>
                </a:r>
                <a:r>
                  <a:rPr lang="en-US" sz="1400" baseline="0"/>
                  <a:t> (in hours)</a:t>
                </a:r>
                <a:endParaRPr lang="en-US" sz="1400"/>
              </a:p>
            </c:rich>
          </c:tx>
          <c:layout/>
        </c:title>
        <c:numFmt formatCode="0.0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594432"/>
        <c:crosses val="autoZero"/>
        <c:crossBetween val="between"/>
      </c:valAx>
    </c:plotArea>
    <c:legend>
      <c:legendPos val="t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2364676290463708"/>
          <c:y val="8.6944372168744261E-2"/>
          <c:w val="0.49548611111111157"/>
          <c:h val="0.79277791649657492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2250049212598425"/>
                  <c:y val="0.14394560698960751"/>
                </c:manualLayout>
              </c:layout>
              <c:spPr/>
              <c:txPr>
                <a:bodyPr/>
                <a:lstStyle/>
                <a:p>
                  <a:pPr>
                    <a:defRPr sz="15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CatName val="1"/>
              <c:showPercent val="1"/>
            </c:dLbl>
            <c:dLbl>
              <c:idx val="1"/>
              <c:layout>
                <c:manualLayout>
                  <c:x val="-8.8791776027996566E-2"/>
                  <c:y val="-0.23400511531148124"/>
                </c:manualLayout>
              </c:layout>
              <c:spPr/>
              <c:txPr>
                <a:bodyPr/>
                <a:lstStyle/>
                <a:p>
                  <a:pPr>
                    <a:defRPr sz="15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CatName val="1"/>
              <c:showPercent val="1"/>
            </c:dLbl>
            <c:dLbl>
              <c:idx val="2"/>
              <c:spPr/>
              <c:txPr>
                <a:bodyPr/>
                <a:lstStyle/>
                <a:p>
                  <a:pPr>
                    <a:defRPr sz="15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</c:dLbl>
            <c:dLbl>
              <c:idx val="3"/>
              <c:spPr/>
              <c:txPr>
                <a:bodyPr/>
                <a:lstStyle/>
                <a:p>
                  <a:pPr>
                    <a:defRPr sz="15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</c:dLbl>
            <c:txPr>
              <a:bodyPr/>
              <a:lstStyle/>
              <a:p>
                <a:pPr>
                  <a:defRPr sz="15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'Analysis - Final'!$A$30:$A$43</c:f>
              <c:strCache>
                <c:ptCount val="9"/>
                <c:pt idx="0">
                  <c:v>Coding</c:v>
                </c:pt>
                <c:pt idx="1">
                  <c:v>Design</c:v>
                </c:pt>
                <c:pt idx="2">
                  <c:v>Unit Testing</c:v>
                </c:pt>
                <c:pt idx="3">
                  <c:v>Reviews</c:v>
                </c:pt>
                <c:pt idx="4">
                  <c:v>System Testing</c:v>
                </c:pt>
                <c:pt idx="5">
                  <c:v>Fagan Inspections</c:v>
                </c:pt>
                <c:pt idx="6">
                  <c:v>Release Activities</c:v>
                </c:pt>
                <c:pt idx="7">
                  <c:v>Integration Testing</c:v>
                </c:pt>
                <c:pt idx="8">
                  <c:v>User Documentation</c:v>
                </c:pt>
              </c:strCache>
            </c:strRef>
          </c:cat>
          <c:val>
            <c:numRef>
              <c:f>'Analysis - Final'!$C$30:$C$43</c:f>
              <c:numCache>
                <c:formatCode>0.0</c:formatCode>
                <c:ptCount val="9"/>
                <c:pt idx="0">
                  <c:v>270.24972222222215</c:v>
                </c:pt>
                <c:pt idx="1">
                  <c:v>236.70444444444442</c:v>
                </c:pt>
                <c:pt idx="2">
                  <c:v>150.43416666666673</c:v>
                </c:pt>
                <c:pt idx="3">
                  <c:v>116.29277777777766</c:v>
                </c:pt>
                <c:pt idx="4">
                  <c:v>55.270833333333286</c:v>
                </c:pt>
                <c:pt idx="5">
                  <c:v>30.464722222222175</c:v>
                </c:pt>
                <c:pt idx="6">
                  <c:v>28.599999999999987</c:v>
                </c:pt>
                <c:pt idx="7">
                  <c:v>24.904999999999987</c:v>
                </c:pt>
                <c:pt idx="8">
                  <c:v>14.558888888888916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2611318897637767"/>
          <c:y val="0.16033563610422338"/>
          <c:w val="0.22805347769028872"/>
          <c:h val="0.54599537112779895"/>
        </c:manualLayout>
      </c:layout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zero"/>
  </c:chart>
  <c:externalData r:id="rId1">
    <c:autoUpdate val="1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Weekly Code Activity</a:t>
            </a:r>
          </a:p>
        </c:rich>
      </c:tx>
      <c:layout>
        <c:manualLayout>
          <c:xMode val="edge"/>
          <c:yMode val="edge"/>
          <c:x val="0.67413538932633421"/>
          <c:y val="0.9225757575757576"/>
        </c:manualLayout>
      </c:layout>
    </c:title>
    <c:plotArea>
      <c:layout/>
      <c:barChart>
        <c:barDir val="col"/>
        <c:grouping val="stacked"/>
        <c:ser>
          <c:idx val="1"/>
          <c:order val="0"/>
          <c:tx>
            <c:strRef>
              <c:f>LOC!$C$1</c:f>
              <c:strCache>
                <c:ptCount val="1"/>
                <c:pt idx="0">
                  <c:v>Total Deleted Lines</c:v>
                </c:pt>
              </c:strCache>
            </c:strRef>
          </c:tx>
          <c:spPr>
            <a:solidFill>
              <a:srgbClr val="FF0000"/>
            </a:solidFill>
          </c:spPr>
          <c:cat>
            <c:strRef>
              <c:f>LOC!$A$2:$A$11</c:f>
              <c:strCache>
                <c:ptCount val="9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  <c:pt idx="8">
                  <c:v>Week11</c:v>
                </c:pt>
              </c:strCache>
            </c:strRef>
          </c:cat>
          <c:val>
            <c:numRef>
              <c:f>LOC!$C$2:$C$11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266</c:v>
                </c:pt>
                <c:pt idx="3">
                  <c:v>22</c:v>
                </c:pt>
                <c:pt idx="4">
                  <c:v>490</c:v>
                </c:pt>
                <c:pt idx="5">
                  <c:v>240</c:v>
                </c:pt>
                <c:pt idx="6">
                  <c:v>259</c:v>
                </c:pt>
                <c:pt idx="7">
                  <c:v>62</c:v>
                </c:pt>
                <c:pt idx="8">
                  <c:v>65</c:v>
                </c:pt>
              </c:numCache>
            </c:numRef>
          </c:val>
        </c:ser>
        <c:ser>
          <c:idx val="2"/>
          <c:order val="1"/>
          <c:tx>
            <c:strRef>
              <c:f>LOC!$D$1</c:f>
              <c:strCache>
                <c:ptCount val="1"/>
                <c:pt idx="0">
                  <c:v>Total Modified Lines</c:v>
                </c:pt>
              </c:strCache>
            </c:strRef>
          </c:tx>
          <c:spPr>
            <a:solidFill>
              <a:srgbClr val="FFFF00"/>
            </a:solidFill>
          </c:spPr>
          <c:cat>
            <c:strRef>
              <c:f>LOC!$A$2:$A$11</c:f>
              <c:strCache>
                <c:ptCount val="9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  <c:pt idx="8">
                  <c:v>Week11</c:v>
                </c:pt>
              </c:strCache>
            </c:strRef>
          </c:cat>
          <c:val>
            <c:numRef>
              <c:f>LOC!$D$2:$D$11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321</c:v>
                </c:pt>
                <c:pt idx="3">
                  <c:v>21</c:v>
                </c:pt>
                <c:pt idx="4">
                  <c:v>252</c:v>
                </c:pt>
                <c:pt idx="5">
                  <c:v>194</c:v>
                </c:pt>
                <c:pt idx="6">
                  <c:v>111</c:v>
                </c:pt>
                <c:pt idx="7">
                  <c:v>191</c:v>
                </c:pt>
                <c:pt idx="8">
                  <c:v>177</c:v>
                </c:pt>
              </c:numCache>
            </c:numRef>
          </c:val>
        </c:ser>
        <c:ser>
          <c:idx val="3"/>
          <c:order val="2"/>
          <c:tx>
            <c:strRef>
              <c:f>LOC!$E$1</c:f>
              <c:strCache>
                <c:ptCount val="1"/>
                <c:pt idx="0">
                  <c:v>Total Unmodified Lines</c:v>
                </c:pt>
              </c:strCache>
            </c:strRef>
          </c:tx>
          <c:spPr>
            <a:solidFill>
              <a:srgbClr val="009644"/>
            </a:solidFill>
          </c:spPr>
          <c:cat>
            <c:strRef>
              <c:f>LOC!$A$2:$A$11</c:f>
              <c:strCache>
                <c:ptCount val="9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  <c:pt idx="8">
                  <c:v>Week11</c:v>
                </c:pt>
              </c:strCache>
            </c:strRef>
          </c:cat>
          <c:val>
            <c:numRef>
              <c:f>LOC!$E$2:$E$11</c:f>
              <c:numCache>
                <c:formatCode>General</c:formatCode>
                <c:ptCount val="10"/>
                <c:pt idx="0">
                  <c:v>0</c:v>
                </c:pt>
                <c:pt idx="1">
                  <c:v>187</c:v>
                </c:pt>
                <c:pt idx="2">
                  <c:v>2538</c:v>
                </c:pt>
                <c:pt idx="3">
                  <c:v>3753</c:v>
                </c:pt>
                <c:pt idx="4">
                  <c:v>4005</c:v>
                </c:pt>
                <c:pt idx="5">
                  <c:v>5814</c:v>
                </c:pt>
                <c:pt idx="6">
                  <c:v>7115</c:v>
                </c:pt>
                <c:pt idx="7">
                  <c:v>8011</c:v>
                </c:pt>
                <c:pt idx="8">
                  <c:v>9401</c:v>
                </c:pt>
              </c:numCache>
            </c:numRef>
          </c:val>
        </c:ser>
        <c:ser>
          <c:idx val="0"/>
          <c:order val="3"/>
          <c:tx>
            <c:strRef>
              <c:f>LOC!$B$1</c:f>
              <c:strCache>
                <c:ptCount val="1"/>
                <c:pt idx="0">
                  <c:v>Total New Lines</c:v>
                </c:pt>
              </c:strCache>
            </c:strRef>
          </c:tx>
          <c:spPr>
            <a:solidFill>
              <a:srgbClr val="0040C0"/>
            </a:solidFill>
          </c:spPr>
          <c:cat>
            <c:strRef>
              <c:f>LOC!$A$2:$A$11</c:f>
              <c:strCache>
                <c:ptCount val="9"/>
                <c:pt idx="0">
                  <c:v>Week3</c:v>
                </c:pt>
                <c:pt idx="1">
                  <c:v>Week4</c:v>
                </c:pt>
                <c:pt idx="2">
                  <c:v>Week5</c:v>
                </c:pt>
                <c:pt idx="3">
                  <c:v>Week6</c:v>
                </c:pt>
                <c:pt idx="4">
                  <c:v>Week7</c:v>
                </c:pt>
                <c:pt idx="5">
                  <c:v>Week8</c:v>
                </c:pt>
                <c:pt idx="6">
                  <c:v>Week9</c:v>
                </c:pt>
                <c:pt idx="7">
                  <c:v>Week10</c:v>
                </c:pt>
                <c:pt idx="8">
                  <c:v>Week11</c:v>
                </c:pt>
              </c:strCache>
            </c:strRef>
          </c:cat>
          <c:val>
            <c:numRef>
              <c:f>LOC!$B$2:$B$11</c:f>
              <c:numCache>
                <c:formatCode>General</c:formatCode>
                <c:ptCount val="10"/>
                <c:pt idx="0">
                  <c:v>254</c:v>
                </c:pt>
                <c:pt idx="1">
                  <c:v>2938</c:v>
                </c:pt>
                <c:pt idx="2">
                  <c:v>937</c:v>
                </c:pt>
                <c:pt idx="3">
                  <c:v>973</c:v>
                </c:pt>
                <c:pt idx="4">
                  <c:v>1991</c:v>
                </c:pt>
                <c:pt idx="5">
                  <c:v>1233</c:v>
                </c:pt>
                <c:pt idx="6">
                  <c:v>1282</c:v>
                </c:pt>
                <c:pt idx="7">
                  <c:v>1441</c:v>
                </c:pt>
                <c:pt idx="8">
                  <c:v>777</c:v>
                </c:pt>
              </c:numCache>
            </c:numRef>
          </c:val>
        </c:ser>
        <c:overlap val="100"/>
        <c:axId val="78650752"/>
        <c:axId val="78795904"/>
      </c:barChart>
      <c:catAx>
        <c:axId val="78650752"/>
        <c:scaling>
          <c:orientation val="minMax"/>
        </c:scaling>
        <c:axPos val="b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795904"/>
        <c:crosses val="autoZero"/>
        <c:auto val="1"/>
        <c:lblAlgn val="ctr"/>
        <c:lblOffset val="100"/>
      </c:catAx>
      <c:valAx>
        <c:axId val="7879590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Lines</a:t>
                </a:r>
                <a:r>
                  <a:rPr lang="en-US" sz="1400" baseline="0"/>
                  <a:t> o</a:t>
                </a:r>
                <a:r>
                  <a:rPr lang="en-US" sz="1400"/>
                  <a:t>f Code (LOC)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8650752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lineChart>
        <c:grouping val="standard"/>
        <c:ser>
          <c:idx val="0"/>
          <c:order val="0"/>
          <c:tx>
            <c:v>Average Fix Time</c:v>
          </c:tx>
          <c:marker>
            <c:symbol val="none"/>
          </c:marker>
          <c:cat>
            <c:strRef>
              <c:f>Sheet4!$E$15:$E$20</c:f>
              <c:strCache>
                <c:ptCount val="6"/>
                <c:pt idx="0">
                  <c:v>Design Review</c:v>
                </c:pt>
                <c:pt idx="1">
                  <c:v>Code Reivew</c:v>
                </c:pt>
                <c:pt idx="2">
                  <c:v>Unit Testing</c:v>
                </c:pt>
                <c:pt idx="3">
                  <c:v>Peer Review</c:v>
                </c:pt>
                <c:pt idx="4">
                  <c:v>Integration Testing</c:v>
                </c:pt>
                <c:pt idx="5">
                  <c:v>System Testing</c:v>
                </c:pt>
              </c:strCache>
            </c:strRef>
          </c:cat>
          <c:val>
            <c:numRef>
              <c:f>Sheet4!$F$15:$F$20</c:f>
              <c:numCache>
                <c:formatCode>0.0</c:formatCode>
                <c:ptCount val="6"/>
                <c:pt idx="0">
                  <c:v>4.9230769230769225</c:v>
                </c:pt>
                <c:pt idx="1">
                  <c:v>15.081081081081081</c:v>
                </c:pt>
                <c:pt idx="2">
                  <c:v>18.255813953488371</c:v>
                </c:pt>
                <c:pt idx="3">
                  <c:v>2.1666666666666665</c:v>
                </c:pt>
                <c:pt idx="4">
                  <c:v>18.744186046511629</c:v>
                </c:pt>
                <c:pt idx="5">
                  <c:v>41.222222222222292</c:v>
                </c:pt>
              </c:numCache>
            </c:numRef>
          </c:val>
        </c:ser>
        <c:marker val="1"/>
        <c:axId val="77153792"/>
        <c:axId val="77155712"/>
      </c:lineChart>
      <c:catAx>
        <c:axId val="7715379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Phases</a:t>
                </a:r>
              </a:p>
            </c:rich>
          </c:tx>
          <c:layout/>
        </c:title>
        <c:tickLblPos val="nextTo"/>
        <c:txPr>
          <a:bodyPr rot="0" vert="horz"/>
          <a:lstStyle/>
          <a:p>
            <a:pPr>
              <a:defRPr sz="1400"/>
            </a:pPr>
            <a:endParaRPr lang="en-US"/>
          </a:p>
        </c:txPr>
        <c:crossAx val="77155712"/>
        <c:crosses val="autoZero"/>
        <c:auto val="1"/>
        <c:lblAlgn val="ctr"/>
        <c:lblOffset val="100"/>
      </c:catAx>
      <c:valAx>
        <c:axId val="7715571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Time in Minutes</a:t>
                </a:r>
              </a:p>
            </c:rich>
          </c:tx>
          <c:layout/>
        </c:title>
        <c:numFmt formatCode="0.0" sourceLinked="1"/>
        <c:tickLblPos val="nextTo"/>
        <c:crossAx val="77153792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lineChart>
        <c:grouping val="standard"/>
        <c:ser>
          <c:idx val="0"/>
          <c:order val="0"/>
          <c:tx>
            <c:strRef>
              <c:f>Sheet4!$B$14</c:f>
              <c:strCache>
                <c:ptCount val="1"/>
                <c:pt idx="0">
                  <c:v>Average of Fix Time</c:v>
                </c:pt>
              </c:strCache>
            </c:strRef>
          </c:tx>
          <c:marker>
            <c:symbol val="none"/>
          </c:marker>
          <c:trendline>
            <c:spPr>
              <a:ln>
                <a:prstDash val="dash"/>
              </a:ln>
            </c:spPr>
            <c:trendlineType val="linear"/>
          </c:trendline>
          <c:cat>
            <c:strRef>
              <c:f>Sheet4!$A$15:$A$22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Grand Total</c:v>
                </c:pt>
              </c:strCache>
            </c:strRef>
          </c:cat>
          <c:val>
            <c:numRef>
              <c:f>Sheet4!$B$15:$B$21</c:f>
              <c:numCache>
                <c:formatCode>0.00</c:formatCode>
                <c:ptCount val="7"/>
                <c:pt idx="0">
                  <c:v>9.6385542168674707</c:v>
                </c:pt>
                <c:pt idx="1">
                  <c:v>13.264705882352942</c:v>
                </c:pt>
                <c:pt idx="2">
                  <c:v>12.526315789473665</c:v>
                </c:pt>
                <c:pt idx="3">
                  <c:v>21.770833333333268</c:v>
                </c:pt>
                <c:pt idx="4">
                  <c:v>36.608695652173985</c:v>
                </c:pt>
                <c:pt idx="5">
                  <c:v>23.75</c:v>
                </c:pt>
                <c:pt idx="6">
                  <c:v>41.571428571428484</c:v>
                </c:pt>
              </c:numCache>
            </c:numRef>
          </c:val>
        </c:ser>
        <c:marker val="1"/>
        <c:axId val="90478080"/>
        <c:axId val="90480000"/>
      </c:lineChart>
      <c:catAx>
        <c:axId val="904780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/>
                  <a:t>Distance between the phase injected and phase removed</a:t>
                </a:r>
                <a:endParaRPr lang="en-US"/>
              </a:p>
            </c:rich>
          </c:tx>
          <c:layout/>
        </c:title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0480000"/>
        <c:crosses val="autoZero"/>
        <c:auto val="1"/>
        <c:lblAlgn val="ctr"/>
        <c:lblOffset val="100"/>
      </c:catAx>
      <c:valAx>
        <c:axId val="904800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/>
                  <a:t>Time in minutes</a:t>
                </a:r>
                <a:endParaRPr lang="en-US"/>
              </a:p>
            </c:rich>
          </c:tx>
          <c:layout/>
        </c:title>
        <c:numFmt formatCode="0.00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047808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lineChart>
        <c:grouping val="standard"/>
        <c:ser>
          <c:idx val="0"/>
          <c:order val="0"/>
          <c:tx>
            <c:v>% of Defects found in reviews &amp; inspections</c:v>
          </c:tx>
          <c:marker>
            <c:symbol val="none"/>
          </c:marker>
          <c:cat>
            <c:strRef>
              <c:f>Sheet4!$I$27:$I$29</c:f>
              <c:strCache>
                <c:ptCount val="3"/>
                <c:pt idx="0">
                  <c:v>Release 1</c:v>
                </c:pt>
                <c:pt idx="1">
                  <c:v>Release 2</c:v>
                </c:pt>
                <c:pt idx="2">
                  <c:v>Release 3</c:v>
                </c:pt>
              </c:strCache>
            </c:strRef>
          </c:cat>
          <c:val>
            <c:numRef>
              <c:f>Sheet4!$L$27:$L$29</c:f>
              <c:numCache>
                <c:formatCode>0%</c:formatCode>
                <c:ptCount val="3"/>
                <c:pt idx="0">
                  <c:v>0.37313432835820898</c:v>
                </c:pt>
                <c:pt idx="1">
                  <c:v>0.5</c:v>
                </c:pt>
                <c:pt idx="2">
                  <c:v>0.69444444444444464</c:v>
                </c:pt>
              </c:numCache>
            </c:numRef>
          </c:val>
        </c:ser>
        <c:marker val="1"/>
        <c:axId val="80503552"/>
        <c:axId val="80505088"/>
      </c:lineChart>
      <c:catAx>
        <c:axId val="80503552"/>
        <c:scaling>
          <c:orientation val="minMax"/>
        </c:scaling>
        <c:axPos val="b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0505088"/>
        <c:crosses val="autoZero"/>
        <c:auto val="1"/>
        <c:lblAlgn val="ctr"/>
        <c:lblOffset val="100"/>
      </c:catAx>
      <c:valAx>
        <c:axId val="80505088"/>
        <c:scaling>
          <c:orientation val="minMax"/>
        </c:scaling>
        <c:axPos val="l"/>
        <c:majorGridlines/>
        <c:numFmt formatCode="0%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0503552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0"/>
  <c:chart>
    <c:title>
      <c:tx>
        <c:rich>
          <a:bodyPr/>
          <a:lstStyle/>
          <a:p>
            <a:pPr>
              <a:defRPr/>
            </a:pPr>
            <a:r>
              <a:rPr lang="en-US" dirty="0"/>
              <a:t>Load </a:t>
            </a:r>
            <a:r>
              <a:rPr lang="en-US" dirty="0" smtClean="0"/>
              <a:t>a model </a:t>
            </a:r>
            <a:r>
              <a:rPr lang="en-US" dirty="0"/>
              <a:t>with increasing number of distinct references</a:t>
            </a:r>
          </a:p>
        </c:rich>
      </c:tx>
      <c:layout/>
    </c:title>
    <c:plotArea>
      <c:layout/>
      <c:lineChart>
        <c:grouping val="standard"/>
        <c:ser>
          <c:idx val="2"/>
          <c:order val="0"/>
          <c:tx>
            <c:strRef>
              <c:f>'Load distinct-Release 3'!$C$1</c:f>
              <c:strCache>
                <c:ptCount val="1"/>
                <c:pt idx="0">
                  <c:v>With Cache</c:v>
                </c:pt>
              </c:strCache>
            </c:strRef>
          </c:tx>
          <c:marker>
            <c:symbol val="none"/>
          </c:marker>
          <c:cat>
            <c:numRef>
              <c:f>'Load distinct-Release 3'!$A$2:$A$14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</c:numCache>
            </c:numRef>
          </c:cat>
          <c:val>
            <c:numRef>
              <c:f>'Load distinct-Release 3'!$C$2:$C$14</c:f>
              <c:numCache>
                <c:formatCode>General</c:formatCode>
                <c:ptCount val="13"/>
                <c:pt idx="0">
                  <c:v>0.126</c:v>
                </c:pt>
                <c:pt idx="1">
                  <c:v>0.13300000000000001</c:v>
                </c:pt>
                <c:pt idx="2">
                  <c:v>0.14000000000000001</c:v>
                </c:pt>
                <c:pt idx="3">
                  <c:v>0.14500000000000002</c:v>
                </c:pt>
                <c:pt idx="4">
                  <c:v>0.16700000000000001</c:v>
                </c:pt>
                <c:pt idx="5">
                  <c:v>0.15200000000000002</c:v>
                </c:pt>
                <c:pt idx="6">
                  <c:v>0.15600000000000003</c:v>
                </c:pt>
                <c:pt idx="7">
                  <c:v>0.18200000000000002</c:v>
                </c:pt>
                <c:pt idx="8">
                  <c:v>0.45800000000000002</c:v>
                </c:pt>
                <c:pt idx="9">
                  <c:v>0.17</c:v>
                </c:pt>
                <c:pt idx="10">
                  <c:v>0.17200000000000001</c:v>
                </c:pt>
                <c:pt idx="11">
                  <c:v>0.17500000000000002</c:v>
                </c:pt>
                <c:pt idx="12">
                  <c:v>0.22</c:v>
                </c:pt>
              </c:numCache>
            </c:numRef>
          </c:val>
        </c:ser>
        <c:ser>
          <c:idx val="3"/>
          <c:order val="1"/>
          <c:tx>
            <c:strRef>
              <c:f>'Load distinct-Release 3'!$D$1</c:f>
              <c:strCache>
                <c:ptCount val="1"/>
                <c:pt idx="0">
                  <c:v>Without Cache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numRef>
              <c:f>'Load distinct-Release 3'!$A$2:$A$14</c:f>
              <c:numCache>
                <c:formatCode>#,##0</c:formatCode>
                <c:ptCount val="13"/>
                <c:pt idx="0" formatCode="General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</c:numCache>
            </c:numRef>
          </c:cat>
          <c:val>
            <c:numRef>
              <c:f>'Load distinct-Release 3'!$D$2:$D$14</c:f>
              <c:numCache>
                <c:formatCode>General</c:formatCode>
                <c:ptCount val="13"/>
                <c:pt idx="0">
                  <c:v>8.6000000000000021E-2</c:v>
                </c:pt>
                <c:pt idx="1">
                  <c:v>0.13100000000000001</c:v>
                </c:pt>
                <c:pt idx="2">
                  <c:v>0.19</c:v>
                </c:pt>
                <c:pt idx="3">
                  <c:v>0.24400000000000002</c:v>
                </c:pt>
                <c:pt idx="4">
                  <c:v>0.34400000000000003</c:v>
                </c:pt>
                <c:pt idx="5">
                  <c:v>0.4270000000000001</c:v>
                </c:pt>
                <c:pt idx="6">
                  <c:v>0.53500000000000003</c:v>
                </c:pt>
                <c:pt idx="7">
                  <c:v>0.70200000000000007</c:v>
                </c:pt>
                <c:pt idx="8">
                  <c:v>0.8600000000000001</c:v>
                </c:pt>
                <c:pt idx="9">
                  <c:v>1.07</c:v>
                </c:pt>
                <c:pt idx="10">
                  <c:v>1.3120000000000001</c:v>
                </c:pt>
                <c:pt idx="11">
                  <c:v>1.5369999999999997</c:v>
                </c:pt>
                <c:pt idx="12">
                  <c:v>1.83</c:v>
                </c:pt>
              </c:numCache>
            </c:numRef>
          </c:val>
        </c:ser>
        <c:marker val="1"/>
        <c:axId val="90694784"/>
        <c:axId val="90696704"/>
      </c:lineChart>
      <c:catAx>
        <c:axId val="906947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distinct models included in a model</a:t>
                </a:r>
              </a:p>
            </c:rich>
          </c:tx>
          <c:layout/>
        </c:title>
        <c:numFmt formatCode="General" sourceLinked="1"/>
        <c:tickLblPos val="nextTo"/>
        <c:crossAx val="90696704"/>
        <c:crosses val="autoZero"/>
        <c:auto val="1"/>
        <c:lblAlgn val="ctr"/>
        <c:lblOffset val="100"/>
      </c:catAx>
      <c:valAx>
        <c:axId val="9069670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 to load </a:t>
                </a:r>
                <a:r>
                  <a:rPr lang="en-US" dirty="0" smtClean="0"/>
                  <a:t>a model </a:t>
                </a:r>
                <a:endParaRPr lang="en-US" dirty="0"/>
              </a:p>
              <a:p>
                <a:pPr>
                  <a:defRPr/>
                </a:pPr>
                <a:r>
                  <a:rPr lang="en-US" dirty="0"/>
                  <a:t>(in seconds)</a:t>
                </a:r>
              </a:p>
            </c:rich>
          </c:tx>
          <c:layout/>
        </c:title>
        <c:numFmt formatCode="General" sourceLinked="1"/>
        <c:tickLblPos val="nextTo"/>
        <c:crossAx val="90694784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2A4B9-C78B-4A5A-84A1-535209DDD2D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ADCDF2-3EBD-4388-B8D8-936350C20169}">
      <dgm:prSet phldrT="[Text]" custT="1"/>
      <dgm:spPr/>
      <dgm:t>
        <a:bodyPr/>
        <a:lstStyle/>
        <a:p>
          <a:r>
            <a:rPr lang="en-US" sz="1400" dirty="0" smtClean="0"/>
            <a:t>Detailed Design</a:t>
          </a:r>
          <a:endParaRPr lang="en-US" sz="1400" dirty="0"/>
        </a:p>
      </dgm:t>
    </dgm:pt>
    <dgm:pt modelId="{B4282F23-DF83-45E9-BEC3-69A773C54E49}" type="parTrans" cxnId="{E9246087-3E70-4816-A66B-67D15D454735}">
      <dgm:prSet/>
      <dgm:spPr/>
      <dgm:t>
        <a:bodyPr/>
        <a:lstStyle/>
        <a:p>
          <a:endParaRPr lang="en-US"/>
        </a:p>
      </dgm:t>
    </dgm:pt>
    <dgm:pt modelId="{CD6D349C-69EA-4584-AFAE-6E9B64391014}" type="sibTrans" cxnId="{E9246087-3E70-4816-A66B-67D15D454735}">
      <dgm:prSet/>
      <dgm:spPr/>
      <dgm:t>
        <a:bodyPr/>
        <a:lstStyle/>
        <a:p>
          <a:endParaRPr lang="en-US"/>
        </a:p>
      </dgm:t>
    </dgm:pt>
    <dgm:pt modelId="{73922A5C-CA27-498F-82F4-6730A2721AEC}">
      <dgm:prSet phldrT="[Text]"/>
      <dgm:spPr/>
      <dgm:t>
        <a:bodyPr/>
        <a:lstStyle/>
        <a:p>
          <a:r>
            <a:rPr lang="en-US" dirty="0" smtClean="0"/>
            <a:t>Design Review</a:t>
          </a:r>
          <a:endParaRPr lang="en-US" dirty="0"/>
        </a:p>
      </dgm:t>
    </dgm:pt>
    <dgm:pt modelId="{9DDFFB0B-D23F-4CF6-8CDF-9DE3C0FF80BB}" type="parTrans" cxnId="{C933374D-4BB4-4CE9-9E64-31C648F9103E}">
      <dgm:prSet/>
      <dgm:spPr/>
      <dgm:t>
        <a:bodyPr/>
        <a:lstStyle/>
        <a:p>
          <a:endParaRPr lang="en-US"/>
        </a:p>
      </dgm:t>
    </dgm:pt>
    <dgm:pt modelId="{525E707D-7BAE-46DA-8BDC-39D5DD35678F}" type="sibTrans" cxnId="{C933374D-4BB4-4CE9-9E64-31C648F9103E}">
      <dgm:prSet/>
      <dgm:spPr/>
      <dgm:t>
        <a:bodyPr/>
        <a:lstStyle/>
        <a:p>
          <a:endParaRPr lang="en-US"/>
        </a:p>
      </dgm:t>
    </dgm:pt>
    <dgm:pt modelId="{12C1450C-45E6-467F-A6D2-15919E2E88D4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6D3FEF55-A262-4709-988B-AF036F75B509}" type="parTrans" cxnId="{F18D8A37-B745-4B63-ABB5-CBAE04525E31}">
      <dgm:prSet/>
      <dgm:spPr/>
      <dgm:t>
        <a:bodyPr/>
        <a:lstStyle/>
        <a:p>
          <a:endParaRPr lang="en-US"/>
        </a:p>
      </dgm:t>
    </dgm:pt>
    <dgm:pt modelId="{B64848EA-F32E-45D7-BC61-5305719CD8F0}" type="sibTrans" cxnId="{F18D8A37-B745-4B63-ABB5-CBAE04525E31}">
      <dgm:prSet/>
      <dgm:spPr/>
      <dgm:t>
        <a:bodyPr/>
        <a:lstStyle/>
        <a:p>
          <a:endParaRPr lang="en-US"/>
        </a:p>
      </dgm:t>
    </dgm:pt>
    <dgm:pt modelId="{44E32D68-CF3E-4CE3-A852-B4EF8DF6EE5F}">
      <dgm:prSet phldrT="[Text]"/>
      <dgm:spPr/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0B042338-0A1A-4561-9EAD-C08897F43E33}" type="parTrans" cxnId="{062A3695-D965-46AD-A6F6-82F9020B8122}">
      <dgm:prSet/>
      <dgm:spPr/>
      <dgm:t>
        <a:bodyPr/>
        <a:lstStyle/>
        <a:p>
          <a:endParaRPr lang="en-US"/>
        </a:p>
      </dgm:t>
    </dgm:pt>
    <dgm:pt modelId="{AB38DFCF-E935-48CF-8095-EE9C2F9BA258}" type="sibTrans" cxnId="{062A3695-D965-46AD-A6F6-82F9020B8122}">
      <dgm:prSet/>
      <dgm:spPr/>
      <dgm:t>
        <a:bodyPr/>
        <a:lstStyle/>
        <a:p>
          <a:endParaRPr lang="en-US"/>
        </a:p>
      </dgm:t>
    </dgm:pt>
    <dgm:pt modelId="{DD292C50-204D-41CA-9A9A-96AB15BC13A7}">
      <dgm:prSet phldrT="[Text]"/>
      <dgm:spPr/>
      <dgm:t>
        <a:bodyPr/>
        <a:lstStyle/>
        <a:p>
          <a:r>
            <a:rPr lang="en-US" dirty="0" err="1" smtClean="0"/>
            <a:t>JUnit</a:t>
          </a:r>
          <a:r>
            <a:rPr lang="en-US" dirty="0" smtClean="0"/>
            <a:t> Test</a:t>
          </a:r>
          <a:endParaRPr lang="en-US" dirty="0"/>
        </a:p>
      </dgm:t>
    </dgm:pt>
    <dgm:pt modelId="{A155372A-CF0F-4453-BE7E-E3E67575B4F7}" type="parTrans" cxnId="{59C4CAF9-F26D-42C4-93B5-ECB70B3A4CC6}">
      <dgm:prSet/>
      <dgm:spPr/>
      <dgm:t>
        <a:bodyPr/>
        <a:lstStyle/>
        <a:p>
          <a:endParaRPr lang="en-US"/>
        </a:p>
      </dgm:t>
    </dgm:pt>
    <dgm:pt modelId="{5697BC1B-5F07-44A0-9E9F-A2FB157108E6}" type="sibTrans" cxnId="{59C4CAF9-F26D-42C4-93B5-ECB70B3A4CC6}">
      <dgm:prSet/>
      <dgm:spPr/>
      <dgm:t>
        <a:bodyPr/>
        <a:lstStyle/>
        <a:p>
          <a:endParaRPr lang="en-US"/>
        </a:p>
      </dgm:t>
    </dgm:pt>
    <dgm:pt modelId="{BAC9AFF1-ED8D-4018-8532-0097CC53B936}">
      <dgm:prSet phldrT="[Text]"/>
      <dgm:spPr/>
      <dgm:t>
        <a:bodyPr/>
        <a:lstStyle/>
        <a:p>
          <a:r>
            <a:rPr lang="en-US" dirty="0" smtClean="0"/>
            <a:t>Peer Code Review</a:t>
          </a:r>
          <a:endParaRPr lang="en-US" dirty="0"/>
        </a:p>
      </dgm:t>
    </dgm:pt>
    <dgm:pt modelId="{B67686C1-7A0E-4D6E-8D38-18129D79BE5F}" type="parTrans" cxnId="{6C6B3AF0-FAA5-4577-8CF6-8876264DE0E5}">
      <dgm:prSet/>
      <dgm:spPr/>
      <dgm:t>
        <a:bodyPr/>
        <a:lstStyle/>
        <a:p>
          <a:endParaRPr lang="en-US"/>
        </a:p>
      </dgm:t>
    </dgm:pt>
    <dgm:pt modelId="{BEDBDD87-0645-48F7-A49D-5360EFDBDF94}" type="sibTrans" cxnId="{6C6B3AF0-FAA5-4577-8CF6-8876264DE0E5}">
      <dgm:prSet/>
      <dgm:spPr/>
      <dgm:t>
        <a:bodyPr/>
        <a:lstStyle/>
        <a:p>
          <a:endParaRPr lang="en-US"/>
        </a:p>
      </dgm:t>
    </dgm:pt>
    <dgm:pt modelId="{EE151CEC-59C1-4975-BC2A-DD5F1A64CE44}" type="pres">
      <dgm:prSet presAssocID="{3402A4B9-C78B-4A5A-84A1-535209DDD2D4}" presName="Name0" presStyleCnt="0">
        <dgm:presLayoutVars>
          <dgm:dir/>
          <dgm:animLvl val="lvl"/>
          <dgm:resizeHandles val="exact"/>
        </dgm:presLayoutVars>
      </dgm:prSet>
      <dgm:spPr/>
    </dgm:pt>
    <dgm:pt modelId="{C81104CD-33B6-4795-966B-6BA95903347A}" type="pres">
      <dgm:prSet presAssocID="{02ADCDF2-3EBD-4388-B8D8-936350C20169}" presName="parTxOnly" presStyleLbl="node1" presStyleIdx="0" presStyleCnt="6" custScaleX="117300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C04CB-9EE0-4EA5-9A3E-76FA5B41F91A}" type="pres">
      <dgm:prSet presAssocID="{CD6D349C-69EA-4584-AFAE-6E9B64391014}" presName="parTxOnlySpace" presStyleCnt="0"/>
      <dgm:spPr/>
    </dgm:pt>
    <dgm:pt modelId="{24A3BFAD-5C4D-4B9C-AA29-E2C68135984D}" type="pres">
      <dgm:prSet presAssocID="{73922A5C-CA27-498F-82F4-6730A2721AEC}" presName="parTxOnly" presStyleLbl="node1" presStyleIdx="1" presStyleCnt="6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BF2A3-2FCF-46F7-B19D-93F0F09254CA}" type="pres">
      <dgm:prSet presAssocID="{525E707D-7BAE-46DA-8BDC-39D5DD35678F}" presName="parTxOnlySpace" presStyleCnt="0"/>
      <dgm:spPr/>
    </dgm:pt>
    <dgm:pt modelId="{B0B68213-E466-4E5C-B375-0D8DA9A57F8E}" type="pres">
      <dgm:prSet presAssocID="{12C1450C-45E6-467F-A6D2-15919E2E88D4}" presName="parTxOnly" presStyleLbl="node1" presStyleIdx="2" presStyleCnt="6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7D1B-4477-4B0B-92C1-AD83CC51A11D}" type="pres">
      <dgm:prSet presAssocID="{B64848EA-F32E-45D7-BC61-5305719CD8F0}" presName="parTxOnlySpace" presStyleCnt="0"/>
      <dgm:spPr/>
    </dgm:pt>
    <dgm:pt modelId="{B6D821D0-3DC3-412B-8D3A-1D1466B6D8AF}" type="pres">
      <dgm:prSet presAssocID="{44E32D68-CF3E-4CE3-A852-B4EF8DF6EE5F}" presName="parTxOnly" presStyleLbl="node1" presStyleIdx="3" presStyleCnt="6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597A1-761A-475E-809B-479946AE94A0}" type="pres">
      <dgm:prSet presAssocID="{AB38DFCF-E935-48CF-8095-EE9C2F9BA258}" presName="parTxOnlySpace" presStyleCnt="0"/>
      <dgm:spPr/>
    </dgm:pt>
    <dgm:pt modelId="{182821EB-D931-40B5-9F88-33AD61F30108}" type="pres">
      <dgm:prSet presAssocID="{DD292C50-204D-41CA-9A9A-96AB15BC13A7}" presName="parTxOnly" presStyleLbl="node1" presStyleIdx="4" presStyleCnt="6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CB8B1-B30E-4EE4-82F7-C7456834FDD6}" type="pres">
      <dgm:prSet presAssocID="{5697BC1B-5F07-44A0-9E9F-A2FB157108E6}" presName="parTxOnlySpace" presStyleCnt="0"/>
      <dgm:spPr/>
    </dgm:pt>
    <dgm:pt modelId="{F32CE62C-FFE2-4845-962A-36359786275A}" type="pres">
      <dgm:prSet presAssocID="{BAC9AFF1-ED8D-4018-8532-0097CC53B936}" presName="parTxOnly" presStyleLbl="node1" presStyleIdx="5" presStyleCnt="6" custScaleY="1461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A3695-D965-46AD-A6F6-82F9020B8122}" srcId="{3402A4B9-C78B-4A5A-84A1-535209DDD2D4}" destId="{44E32D68-CF3E-4CE3-A852-B4EF8DF6EE5F}" srcOrd="3" destOrd="0" parTransId="{0B042338-0A1A-4561-9EAD-C08897F43E33}" sibTransId="{AB38DFCF-E935-48CF-8095-EE9C2F9BA258}"/>
    <dgm:cxn modelId="{E9246087-3E70-4816-A66B-67D15D454735}" srcId="{3402A4B9-C78B-4A5A-84A1-535209DDD2D4}" destId="{02ADCDF2-3EBD-4388-B8D8-936350C20169}" srcOrd="0" destOrd="0" parTransId="{B4282F23-DF83-45E9-BEC3-69A773C54E49}" sibTransId="{CD6D349C-69EA-4584-AFAE-6E9B64391014}"/>
    <dgm:cxn modelId="{B0D792D6-CE90-40CF-802A-0A3EEF61079F}" type="presOf" srcId="{44E32D68-CF3E-4CE3-A852-B4EF8DF6EE5F}" destId="{B6D821D0-3DC3-412B-8D3A-1D1466B6D8AF}" srcOrd="0" destOrd="0" presId="urn:microsoft.com/office/officeart/2005/8/layout/chevron1"/>
    <dgm:cxn modelId="{6EB66132-0466-4E43-8220-02920A57681C}" type="presOf" srcId="{12C1450C-45E6-467F-A6D2-15919E2E88D4}" destId="{B0B68213-E466-4E5C-B375-0D8DA9A57F8E}" srcOrd="0" destOrd="0" presId="urn:microsoft.com/office/officeart/2005/8/layout/chevron1"/>
    <dgm:cxn modelId="{AB311976-80D0-4FB4-8606-FA5AFE86E5D8}" type="presOf" srcId="{DD292C50-204D-41CA-9A9A-96AB15BC13A7}" destId="{182821EB-D931-40B5-9F88-33AD61F30108}" srcOrd="0" destOrd="0" presId="urn:microsoft.com/office/officeart/2005/8/layout/chevron1"/>
    <dgm:cxn modelId="{59C4CAF9-F26D-42C4-93B5-ECB70B3A4CC6}" srcId="{3402A4B9-C78B-4A5A-84A1-535209DDD2D4}" destId="{DD292C50-204D-41CA-9A9A-96AB15BC13A7}" srcOrd="4" destOrd="0" parTransId="{A155372A-CF0F-4453-BE7E-E3E67575B4F7}" sibTransId="{5697BC1B-5F07-44A0-9E9F-A2FB157108E6}"/>
    <dgm:cxn modelId="{6ECBDB90-4270-4F46-B362-AACD70243E5A}" type="presOf" srcId="{02ADCDF2-3EBD-4388-B8D8-936350C20169}" destId="{C81104CD-33B6-4795-966B-6BA95903347A}" srcOrd="0" destOrd="0" presId="urn:microsoft.com/office/officeart/2005/8/layout/chevron1"/>
    <dgm:cxn modelId="{C933374D-4BB4-4CE9-9E64-31C648F9103E}" srcId="{3402A4B9-C78B-4A5A-84A1-535209DDD2D4}" destId="{73922A5C-CA27-498F-82F4-6730A2721AEC}" srcOrd="1" destOrd="0" parTransId="{9DDFFB0B-D23F-4CF6-8CDF-9DE3C0FF80BB}" sibTransId="{525E707D-7BAE-46DA-8BDC-39D5DD35678F}"/>
    <dgm:cxn modelId="{5E99E690-45DC-4A73-95A6-AE5F1870C441}" type="presOf" srcId="{BAC9AFF1-ED8D-4018-8532-0097CC53B936}" destId="{F32CE62C-FFE2-4845-962A-36359786275A}" srcOrd="0" destOrd="0" presId="urn:microsoft.com/office/officeart/2005/8/layout/chevron1"/>
    <dgm:cxn modelId="{F18D8A37-B745-4B63-ABB5-CBAE04525E31}" srcId="{3402A4B9-C78B-4A5A-84A1-535209DDD2D4}" destId="{12C1450C-45E6-467F-A6D2-15919E2E88D4}" srcOrd="2" destOrd="0" parTransId="{6D3FEF55-A262-4709-988B-AF036F75B509}" sibTransId="{B64848EA-F32E-45D7-BC61-5305719CD8F0}"/>
    <dgm:cxn modelId="{5EC26ECC-0BAA-4E76-B14F-B504554E1824}" type="presOf" srcId="{73922A5C-CA27-498F-82F4-6730A2721AEC}" destId="{24A3BFAD-5C4D-4B9C-AA29-E2C68135984D}" srcOrd="0" destOrd="0" presId="urn:microsoft.com/office/officeart/2005/8/layout/chevron1"/>
    <dgm:cxn modelId="{EC0AA27E-BFC5-42B6-B6B4-DA0C506D3ADD}" type="presOf" srcId="{3402A4B9-C78B-4A5A-84A1-535209DDD2D4}" destId="{EE151CEC-59C1-4975-BC2A-DD5F1A64CE44}" srcOrd="0" destOrd="0" presId="urn:microsoft.com/office/officeart/2005/8/layout/chevron1"/>
    <dgm:cxn modelId="{6C6B3AF0-FAA5-4577-8CF6-8876264DE0E5}" srcId="{3402A4B9-C78B-4A5A-84A1-535209DDD2D4}" destId="{BAC9AFF1-ED8D-4018-8532-0097CC53B936}" srcOrd="5" destOrd="0" parTransId="{B67686C1-7A0E-4D6E-8D38-18129D79BE5F}" sibTransId="{BEDBDD87-0645-48F7-A49D-5360EFDBDF94}"/>
    <dgm:cxn modelId="{E7FDB191-9DCF-4E9E-9905-5E50097F3374}" type="presParOf" srcId="{EE151CEC-59C1-4975-BC2A-DD5F1A64CE44}" destId="{C81104CD-33B6-4795-966B-6BA95903347A}" srcOrd="0" destOrd="0" presId="urn:microsoft.com/office/officeart/2005/8/layout/chevron1"/>
    <dgm:cxn modelId="{12C3956F-47D7-4748-9B9C-98E3D86BC6A9}" type="presParOf" srcId="{EE151CEC-59C1-4975-BC2A-DD5F1A64CE44}" destId="{83AC04CB-9EE0-4EA5-9A3E-76FA5B41F91A}" srcOrd="1" destOrd="0" presId="urn:microsoft.com/office/officeart/2005/8/layout/chevron1"/>
    <dgm:cxn modelId="{98A5B9F1-1D1D-470D-B924-2E86834BA643}" type="presParOf" srcId="{EE151CEC-59C1-4975-BC2A-DD5F1A64CE44}" destId="{24A3BFAD-5C4D-4B9C-AA29-E2C68135984D}" srcOrd="2" destOrd="0" presId="urn:microsoft.com/office/officeart/2005/8/layout/chevron1"/>
    <dgm:cxn modelId="{314CEEBE-087B-4280-B1D7-085180531B97}" type="presParOf" srcId="{EE151CEC-59C1-4975-BC2A-DD5F1A64CE44}" destId="{C00BF2A3-2FCF-46F7-B19D-93F0F09254CA}" srcOrd="3" destOrd="0" presId="urn:microsoft.com/office/officeart/2005/8/layout/chevron1"/>
    <dgm:cxn modelId="{C8D7C450-9829-4AF1-B5FE-FAFD1EF45DA5}" type="presParOf" srcId="{EE151CEC-59C1-4975-BC2A-DD5F1A64CE44}" destId="{B0B68213-E466-4E5C-B375-0D8DA9A57F8E}" srcOrd="4" destOrd="0" presId="urn:microsoft.com/office/officeart/2005/8/layout/chevron1"/>
    <dgm:cxn modelId="{8A0E8315-ECDF-4A2A-AC11-A4E401966F9E}" type="presParOf" srcId="{EE151CEC-59C1-4975-BC2A-DD5F1A64CE44}" destId="{AD457D1B-4477-4B0B-92C1-AD83CC51A11D}" srcOrd="5" destOrd="0" presId="urn:microsoft.com/office/officeart/2005/8/layout/chevron1"/>
    <dgm:cxn modelId="{DDBAA6C9-405E-4313-BDAC-2AFA9275575B}" type="presParOf" srcId="{EE151CEC-59C1-4975-BC2A-DD5F1A64CE44}" destId="{B6D821D0-3DC3-412B-8D3A-1D1466B6D8AF}" srcOrd="6" destOrd="0" presId="urn:microsoft.com/office/officeart/2005/8/layout/chevron1"/>
    <dgm:cxn modelId="{55ACA31A-24F2-4D4D-9C71-CD36A7968910}" type="presParOf" srcId="{EE151CEC-59C1-4975-BC2A-DD5F1A64CE44}" destId="{7E3597A1-761A-475E-809B-479946AE94A0}" srcOrd="7" destOrd="0" presId="urn:microsoft.com/office/officeart/2005/8/layout/chevron1"/>
    <dgm:cxn modelId="{1374CE8F-66BB-4A52-B7EB-B5960D2CF5EA}" type="presParOf" srcId="{EE151CEC-59C1-4975-BC2A-DD5F1A64CE44}" destId="{182821EB-D931-40B5-9F88-33AD61F30108}" srcOrd="8" destOrd="0" presId="urn:microsoft.com/office/officeart/2005/8/layout/chevron1"/>
    <dgm:cxn modelId="{1B1D2354-D1BB-4D60-A683-62C930FA405F}" type="presParOf" srcId="{EE151CEC-59C1-4975-BC2A-DD5F1A64CE44}" destId="{FEFCB8B1-B30E-4EE4-82F7-C7456834FDD6}" srcOrd="9" destOrd="0" presId="urn:microsoft.com/office/officeart/2005/8/layout/chevron1"/>
    <dgm:cxn modelId="{E54F585A-F4EC-4C47-84E2-8C0315D67545}" type="presParOf" srcId="{EE151CEC-59C1-4975-BC2A-DD5F1A64CE44}" destId="{F32CE62C-FFE2-4845-962A-36359786275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02A4B9-C78B-4A5A-84A1-535209DDD2D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ADCDF2-3EBD-4388-B8D8-936350C20169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Detailed Design</a:t>
          </a:r>
          <a:endParaRPr lang="en-US" sz="1400" dirty="0"/>
        </a:p>
      </dgm:t>
    </dgm:pt>
    <dgm:pt modelId="{B4282F23-DF83-45E9-BEC3-69A773C54E49}" type="parTrans" cxnId="{E9246087-3E70-4816-A66B-67D15D454735}">
      <dgm:prSet/>
      <dgm:spPr/>
      <dgm:t>
        <a:bodyPr/>
        <a:lstStyle/>
        <a:p>
          <a:endParaRPr lang="en-US"/>
        </a:p>
      </dgm:t>
    </dgm:pt>
    <dgm:pt modelId="{CD6D349C-69EA-4584-AFAE-6E9B64391014}" type="sibTrans" cxnId="{E9246087-3E70-4816-A66B-67D15D454735}">
      <dgm:prSet/>
      <dgm:spPr/>
      <dgm:t>
        <a:bodyPr/>
        <a:lstStyle/>
        <a:p>
          <a:endParaRPr lang="en-US"/>
        </a:p>
      </dgm:t>
    </dgm:pt>
    <dgm:pt modelId="{73922A5C-CA27-498F-82F4-6730A2721AEC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Design Review</a:t>
          </a:r>
          <a:endParaRPr lang="en-US" dirty="0"/>
        </a:p>
      </dgm:t>
    </dgm:pt>
    <dgm:pt modelId="{9DDFFB0B-D23F-4CF6-8CDF-9DE3C0FF80BB}" type="parTrans" cxnId="{C933374D-4BB4-4CE9-9E64-31C648F9103E}">
      <dgm:prSet/>
      <dgm:spPr/>
      <dgm:t>
        <a:bodyPr/>
        <a:lstStyle/>
        <a:p>
          <a:endParaRPr lang="en-US"/>
        </a:p>
      </dgm:t>
    </dgm:pt>
    <dgm:pt modelId="{525E707D-7BAE-46DA-8BDC-39D5DD35678F}" type="sibTrans" cxnId="{C933374D-4BB4-4CE9-9E64-31C648F9103E}">
      <dgm:prSet/>
      <dgm:spPr/>
      <dgm:t>
        <a:bodyPr/>
        <a:lstStyle/>
        <a:p>
          <a:endParaRPr lang="en-US"/>
        </a:p>
      </dgm:t>
    </dgm:pt>
    <dgm:pt modelId="{12C1450C-45E6-467F-A6D2-15919E2E88D4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6D3FEF55-A262-4709-988B-AF036F75B509}" type="parTrans" cxnId="{F18D8A37-B745-4B63-ABB5-CBAE04525E31}">
      <dgm:prSet/>
      <dgm:spPr/>
      <dgm:t>
        <a:bodyPr/>
        <a:lstStyle/>
        <a:p>
          <a:endParaRPr lang="en-US"/>
        </a:p>
      </dgm:t>
    </dgm:pt>
    <dgm:pt modelId="{B64848EA-F32E-45D7-BC61-5305719CD8F0}" type="sibTrans" cxnId="{F18D8A37-B745-4B63-ABB5-CBAE04525E31}">
      <dgm:prSet/>
      <dgm:spPr/>
      <dgm:t>
        <a:bodyPr/>
        <a:lstStyle/>
        <a:p>
          <a:endParaRPr lang="en-US"/>
        </a:p>
      </dgm:t>
    </dgm:pt>
    <dgm:pt modelId="{44E32D68-CF3E-4CE3-A852-B4EF8DF6EE5F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0B042338-0A1A-4561-9EAD-C08897F43E33}" type="parTrans" cxnId="{062A3695-D965-46AD-A6F6-82F9020B8122}">
      <dgm:prSet/>
      <dgm:spPr/>
      <dgm:t>
        <a:bodyPr/>
        <a:lstStyle/>
        <a:p>
          <a:endParaRPr lang="en-US"/>
        </a:p>
      </dgm:t>
    </dgm:pt>
    <dgm:pt modelId="{AB38DFCF-E935-48CF-8095-EE9C2F9BA258}" type="sibTrans" cxnId="{062A3695-D965-46AD-A6F6-82F9020B8122}">
      <dgm:prSet/>
      <dgm:spPr/>
      <dgm:t>
        <a:bodyPr/>
        <a:lstStyle/>
        <a:p>
          <a:endParaRPr lang="en-US"/>
        </a:p>
      </dgm:t>
    </dgm:pt>
    <dgm:pt modelId="{DD292C50-204D-41CA-9A9A-96AB15BC13A7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err="1" smtClean="0"/>
            <a:t>JUnit</a:t>
          </a:r>
          <a:r>
            <a:rPr lang="en-US" dirty="0" smtClean="0"/>
            <a:t> Test</a:t>
          </a:r>
          <a:endParaRPr lang="en-US" dirty="0"/>
        </a:p>
      </dgm:t>
    </dgm:pt>
    <dgm:pt modelId="{A155372A-CF0F-4453-BE7E-E3E67575B4F7}" type="parTrans" cxnId="{59C4CAF9-F26D-42C4-93B5-ECB70B3A4CC6}">
      <dgm:prSet/>
      <dgm:spPr/>
      <dgm:t>
        <a:bodyPr/>
        <a:lstStyle/>
        <a:p>
          <a:endParaRPr lang="en-US"/>
        </a:p>
      </dgm:t>
    </dgm:pt>
    <dgm:pt modelId="{5697BC1B-5F07-44A0-9E9F-A2FB157108E6}" type="sibTrans" cxnId="{59C4CAF9-F26D-42C4-93B5-ECB70B3A4CC6}">
      <dgm:prSet/>
      <dgm:spPr/>
      <dgm:t>
        <a:bodyPr/>
        <a:lstStyle/>
        <a:p>
          <a:endParaRPr lang="en-US"/>
        </a:p>
      </dgm:t>
    </dgm:pt>
    <dgm:pt modelId="{BAC9AFF1-ED8D-4018-8532-0097CC53B936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Peer Code Review</a:t>
          </a:r>
          <a:endParaRPr lang="en-US" dirty="0"/>
        </a:p>
      </dgm:t>
    </dgm:pt>
    <dgm:pt modelId="{B67686C1-7A0E-4D6E-8D38-18129D79BE5F}" type="parTrans" cxnId="{6C6B3AF0-FAA5-4577-8CF6-8876264DE0E5}">
      <dgm:prSet/>
      <dgm:spPr/>
      <dgm:t>
        <a:bodyPr/>
        <a:lstStyle/>
        <a:p>
          <a:endParaRPr lang="en-US"/>
        </a:p>
      </dgm:t>
    </dgm:pt>
    <dgm:pt modelId="{BEDBDD87-0645-48F7-A49D-5360EFDBDF94}" type="sibTrans" cxnId="{6C6B3AF0-FAA5-4577-8CF6-8876264DE0E5}">
      <dgm:prSet/>
      <dgm:spPr/>
      <dgm:t>
        <a:bodyPr/>
        <a:lstStyle/>
        <a:p>
          <a:endParaRPr lang="en-US"/>
        </a:p>
      </dgm:t>
    </dgm:pt>
    <dgm:pt modelId="{EE151CEC-59C1-4975-BC2A-DD5F1A64CE44}" type="pres">
      <dgm:prSet presAssocID="{3402A4B9-C78B-4A5A-84A1-535209DDD2D4}" presName="Name0" presStyleCnt="0">
        <dgm:presLayoutVars>
          <dgm:dir/>
          <dgm:animLvl val="lvl"/>
          <dgm:resizeHandles val="exact"/>
        </dgm:presLayoutVars>
      </dgm:prSet>
      <dgm:spPr/>
    </dgm:pt>
    <dgm:pt modelId="{C81104CD-33B6-4795-966B-6BA95903347A}" type="pres">
      <dgm:prSet presAssocID="{02ADCDF2-3EBD-4388-B8D8-936350C20169}" presName="parTxOnly" presStyleLbl="node1" presStyleIdx="0" presStyleCnt="6" custScaleX="117300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C04CB-9EE0-4EA5-9A3E-76FA5B41F91A}" type="pres">
      <dgm:prSet presAssocID="{CD6D349C-69EA-4584-AFAE-6E9B64391014}" presName="parTxOnlySpace" presStyleCnt="0"/>
      <dgm:spPr/>
    </dgm:pt>
    <dgm:pt modelId="{24A3BFAD-5C4D-4B9C-AA29-E2C68135984D}" type="pres">
      <dgm:prSet presAssocID="{73922A5C-CA27-498F-82F4-6730A2721AEC}" presName="parTxOnly" presStyleLbl="node1" presStyleIdx="1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BF2A3-2FCF-46F7-B19D-93F0F09254CA}" type="pres">
      <dgm:prSet presAssocID="{525E707D-7BAE-46DA-8BDC-39D5DD35678F}" presName="parTxOnlySpace" presStyleCnt="0"/>
      <dgm:spPr/>
    </dgm:pt>
    <dgm:pt modelId="{B0B68213-E466-4E5C-B375-0D8DA9A57F8E}" type="pres">
      <dgm:prSet presAssocID="{12C1450C-45E6-467F-A6D2-15919E2E88D4}" presName="parTxOnly" presStyleLbl="node1" presStyleIdx="2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7D1B-4477-4B0B-92C1-AD83CC51A11D}" type="pres">
      <dgm:prSet presAssocID="{B64848EA-F32E-45D7-BC61-5305719CD8F0}" presName="parTxOnlySpace" presStyleCnt="0"/>
      <dgm:spPr/>
    </dgm:pt>
    <dgm:pt modelId="{B6D821D0-3DC3-412B-8D3A-1D1466B6D8AF}" type="pres">
      <dgm:prSet presAssocID="{44E32D68-CF3E-4CE3-A852-B4EF8DF6EE5F}" presName="parTxOnly" presStyleLbl="node1" presStyleIdx="3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597A1-761A-475E-809B-479946AE94A0}" type="pres">
      <dgm:prSet presAssocID="{AB38DFCF-E935-48CF-8095-EE9C2F9BA258}" presName="parTxOnlySpace" presStyleCnt="0"/>
      <dgm:spPr/>
    </dgm:pt>
    <dgm:pt modelId="{182821EB-D931-40B5-9F88-33AD61F30108}" type="pres">
      <dgm:prSet presAssocID="{DD292C50-204D-41CA-9A9A-96AB15BC13A7}" presName="parTxOnly" presStyleLbl="node1" presStyleIdx="4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CB8B1-B30E-4EE4-82F7-C7456834FDD6}" type="pres">
      <dgm:prSet presAssocID="{5697BC1B-5F07-44A0-9E9F-A2FB157108E6}" presName="parTxOnlySpace" presStyleCnt="0"/>
      <dgm:spPr/>
    </dgm:pt>
    <dgm:pt modelId="{F32CE62C-FFE2-4845-962A-36359786275A}" type="pres">
      <dgm:prSet presAssocID="{BAC9AFF1-ED8D-4018-8532-0097CC53B936}" presName="parTxOnly" presStyleLbl="node1" presStyleIdx="5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A3695-D965-46AD-A6F6-82F9020B8122}" srcId="{3402A4B9-C78B-4A5A-84A1-535209DDD2D4}" destId="{44E32D68-CF3E-4CE3-A852-B4EF8DF6EE5F}" srcOrd="3" destOrd="0" parTransId="{0B042338-0A1A-4561-9EAD-C08897F43E33}" sibTransId="{AB38DFCF-E935-48CF-8095-EE9C2F9BA258}"/>
    <dgm:cxn modelId="{E9246087-3E70-4816-A66B-67D15D454735}" srcId="{3402A4B9-C78B-4A5A-84A1-535209DDD2D4}" destId="{02ADCDF2-3EBD-4388-B8D8-936350C20169}" srcOrd="0" destOrd="0" parTransId="{B4282F23-DF83-45E9-BEC3-69A773C54E49}" sibTransId="{CD6D349C-69EA-4584-AFAE-6E9B64391014}"/>
    <dgm:cxn modelId="{87B03E83-FCB5-48BB-A4EC-302B8ADD3518}" type="presOf" srcId="{12C1450C-45E6-467F-A6D2-15919E2E88D4}" destId="{B0B68213-E466-4E5C-B375-0D8DA9A57F8E}" srcOrd="0" destOrd="0" presId="urn:microsoft.com/office/officeart/2005/8/layout/chevron1"/>
    <dgm:cxn modelId="{3071A51B-B492-4981-AB31-753CB8992933}" type="presOf" srcId="{BAC9AFF1-ED8D-4018-8532-0097CC53B936}" destId="{F32CE62C-FFE2-4845-962A-36359786275A}" srcOrd="0" destOrd="0" presId="urn:microsoft.com/office/officeart/2005/8/layout/chevron1"/>
    <dgm:cxn modelId="{927D5C45-6D4A-489C-862C-DEC5D4689084}" type="presOf" srcId="{3402A4B9-C78B-4A5A-84A1-535209DDD2D4}" destId="{EE151CEC-59C1-4975-BC2A-DD5F1A64CE44}" srcOrd="0" destOrd="0" presId="urn:microsoft.com/office/officeart/2005/8/layout/chevron1"/>
    <dgm:cxn modelId="{87E54955-4BFD-4BCB-BB89-EE740E25D9F7}" type="presOf" srcId="{73922A5C-CA27-498F-82F4-6730A2721AEC}" destId="{24A3BFAD-5C4D-4B9C-AA29-E2C68135984D}" srcOrd="0" destOrd="0" presId="urn:microsoft.com/office/officeart/2005/8/layout/chevron1"/>
    <dgm:cxn modelId="{59C4CAF9-F26D-42C4-93B5-ECB70B3A4CC6}" srcId="{3402A4B9-C78B-4A5A-84A1-535209DDD2D4}" destId="{DD292C50-204D-41CA-9A9A-96AB15BC13A7}" srcOrd="4" destOrd="0" parTransId="{A155372A-CF0F-4453-BE7E-E3E67575B4F7}" sibTransId="{5697BC1B-5F07-44A0-9E9F-A2FB157108E6}"/>
    <dgm:cxn modelId="{C933374D-4BB4-4CE9-9E64-31C648F9103E}" srcId="{3402A4B9-C78B-4A5A-84A1-535209DDD2D4}" destId="{73922A5C-CA27-498F-82F4-6730A2721AEC}" srcOrd="1" destOrd="0" parTransId="{9DDFFB0B-D23F-4CF6-8CDF-9DE3C0FF80BB}" sibTransId="{525E707D-7BAE-46DA-8BDC-39D5DD35678F}"/>
    <dgm:cxn modelId="{EC846102-B6FC-4A8A-8C8F-147F2F338618}" type="presOf" srcId="{44E32D68-CF3E-4CE3-A852-B4EF8DF6EE5F}" destId="{B6D821D0-3DC3-412B-8D3A-1D1466B6D8AF}" srcOrd="0" destOrd="0" presId="urn:microsoft.com/office/officeart/2005/8/layout/chevron1"/>
    <dgm:cxn modelId="{F18D8A37-B745-4B63-ABB5-CBAE04525E31}" srcId="{3402A4B9-C78B-4A5A-84A1-535209DDD2D4}" destId="{12C1450C-45E6-467F-A6D2-15919E2E88D4}" srcOrd="2" destOrd="0" parTransId="{6D3FEF55-A262-4709-988B-AF036F75B509}" sibTransId="{B64848EA-F32E-45D7-BC61-5305719CD8F0}"/>
    <dgm:cxn modelId="{BA0A2C96-868B-47BB-9517-97183366D3CC}" type="presOf" srcId="{02ADCDF2-3EBD-4388-B8D8-936350C20169}" destId="{C81104CD-33B6-4795-966B-6BA95903347A}" srcOrd="0" destOrd="0" presId="urn:microsoft.com/office/officeart/2005/8/layout/chevron1"/>
    <dgm:cxn modelId="{6C6B3AF0-FAA5-4577-8CF6-8876264DE0E5}" srcId="{3402A4B9-C78B-4A5A-84A1-535209DDD2D4}" destId="{BAC9AFF1-ED8D-4018-8532-0097CC53B936}" srcOrd="5" destOrd="0" parTransId="{B67686C1-7A0E-4D6E-8D38-18129D79BE5F}" sibTransId="{BEDBDD87-0645-48F7-A49D-5360EFDBDF94}"/>
    <dgm:cxn modelId="{B9B8BD89-FA11-4557-8F07-8958FA27EA0C}" type="presOf" srcId="{DD292C50-204D-41CA-9A9A-96AB15BC13A7}" destId="{182821EB-D931-40B5-9F88-33AD61F30108}" srcOrd="0" destOrd="0" presId="urn:microsoft.com/office/officeart/2005/8/layout/chevron1"/>
    <dgm:cxn modelId="{281B12F7-FB6F-418F-A018-7BED6BCF1606}" type="presParOf" srcId="{EE151CEC-59C1-4975-BC2A-DD5F1A64CE44}" destId="{C81104CD-33B6-4795-966B-6BA95903347A}" srcOrd="0" destOrd="0" presId="urn:microsoft.com/office/officeart/2005/8/layout/chevron1"/>
    <dgm:cxn modelId="{4C4A8651-B892-424B-9740-598E984E7A51}" type="presParOf" srcId="{EE151CEC-59C1-4975-BC2A-DD5F1A64CE44}" destId="{83AC04CB-9EE0-4EA5-9A3E-76FA5B41F91A}" srcOrd="1" destOrd="0" presId="urn:microsoft.com/office/officeart/2005/8/layout/chevron1"/>
    <dgm:cxn modelId="{6E61DFEC-08E0-483C-B048-896F29AD428D}" type="presParOf" srcId="{EE151CEC-59C1-4975-BC2A-DD5F1A64CE44}" destId="{24A3BFAD-5C4D-4B9C-AA29-E2C68135984D}" srcOrd="2" destOrd="0" presId="urn:microsoft.com/office/officeart/2005/8/layout/chevron1"/>
    <dgm:cxn modelId="{7AFB7DDE-29F5-4EEB-B7B2-3D075039271D}" type="presParOf" srcId="{EE151CEC-59C1-4975-BC2A-DD5F1A64CE44}" destId="{C00BF2A3-2FCF-46F7-B19D-93F0F09254CA}" srcOrd="3" destOrd="0" presId="urn:microsoft.com/office/officeart/2005/8/layout/chevron1"/>
    <dgm:cxn modelId="{BF6187F8-907A-4EEA-BA80-723875E596A5}" type="presParOf" srcId="{EE151CEC-59C1-4975-BC2A-DD5F1A64CE44}" destId="{B0B68213-E466-4E5C-B375-0D8DA9A57F8E}" srcOrd="4" destOrd="0" presId="urn:microsoft.com/office/officeart/2005/8/layout/chevron1"/>
    <dgm:cxn modelId="{F383097E-52F3-40E1-A38C-A38C4C75DDA6}" type="presParOf" srcId="{EE151CEC-59C1-4975-BC2A-DD5F1A64CE44}" destId="{AD457D1B-4477-4B0B-92C1-AD83CC51A11D}" srcOrd="5" destOrd="0" presId="urn:microsoft.com/office/officeart/2005/8/layout/chevron1"/>
    <dgm:cxn modelId="{94880442-2718-44D0-B0BB-7863554EFBCC}" type="presParOf" srcId="{EE151CEC-59C1-4975-BC2A-DD5F1A64CE44}" destId="{B6D821D0-3DC3-412B-8D3A-1D1466B6D8AF}" srcOrd="6" destOrd="0" presId="urn:microsoft.com/office/officeart/2005/8/layout/chevron1"/>
    <dgm:cxn modelId="{A1B0C516-4656-4741-89DC-EC1A0BBE92ED}" type="presParOf" srcId="{EE151CEC-59C1-4975-BC2A-DD5F1A64CE44}" destId="{7E3597A1-761A-475E-809B-479946AE94A0}" srcOrd="7" destOrd="0" presId="urn:microsoft.com/office/officeart/2005/8/layout/chevron1"/>
    <dgm:cxn modelId="{84FE119E-214A-43ED-AAB9-B222BACB3A76}" type="presParOf" srcId="{EE151CEC-59C1-4975-BC2A-DD5F1A64CE44}" destId="{182821EB-D931-40B5-9F88-33AD61F30108}" srcOrd="8" destOrd="0" presId="urn:microsoft.com/office/officeart/2005/8/layout/chevron1"/>
    <dgm:cxn modelId="{7D048ED3-3434-46CB-BFDF-281641765D70}" type="presParOf" srcId="{EE151CEC-59C1-4975-BC2A-DD5F1A64CE44}" destId="{FEFCB8B1-B30E-4EE4-82F7-C7456834FDD6}" srcOrd="9" destOrd="0" presId="urn:microsoft.com/office/officeart/2005/8/layout/chevron1"/>
    <dgm:cxn modelId="{41C6BA67-75EA-4400-9420-89C7C8E18C20}" type="presParOf" srcId="{EE151CEC-59C1-4975-BC2A-DD5F1A64CE44}" destId="{F32CE62C-FFE2-4845-962A-36359786275A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2A4B9-C78B-4A5A-84A1-535209DDD2D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ADCDF2-3EBD-4388-B8D8-936350C20169}">
      <dgm:prSet phldrT="[Text]" custT="1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dirty="0" smtClean="0"/>
            <a:t>Detailed Design</a:t>
          </a:r>
          <a:endParaRPr lang="en-US" sz="1400" dirty="0"/>
        </a:p>
      </dgm:t>
    </dgm:pt>
    <dgm:pt modelId="{B4282F23-DF83-45E9-BEC3-69A773C54E49}" type="parTrans" cxnId="{E9246087-3E70-4816-A66B-67D15D454735}">
      <dgm:prSet/>
      <dgm:spPr/>
      <dgm:t>
        <a:bodyPr/>
        <a:lstStyle/>
        <a:p>
          <a:endParaRPr lang="en-US"/>
        </a:p>
      </dgm:t>
    </dgm:pt>
    <dgm:pt modelId="{CD6D349C-69EA-4584-AFAE-6E9B64391014}" type="sibTrans" cxnId="{E9246087-3E70-4816-A66B-67D15D454735}">
      <dgm:prSet/>
      <dgm:spPr/>
      <dgm:t>
        <a:bodyPr/>
        <a:lstStyle/>
        <a:p>
          <a:endParaRPr lang="en-US"/>
        </a:p>
      </dgm:t>
    </dgm:pt>
    <dgm:pt modelId="{73922A5C-CA27-498F-82F4-6730A2721AEC}">
      <dgm:prSet phldrT="[Text]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/>
            <a:t>Design Review</a:t>
          </a:r>
          <a:endParaRPr lang="en-US" dirty="0"/>
        </a:p>
      </dgm:t>
    </dgm:pt>
    <dgm:pt modelId="{9DDFFB0B-D23F-4CF6-8CDF-9DE3C0FF80BB}" type="parTrans" cxnId="{C933374D-4BB4-4CE9-9E64-31C648F9103E}">
      <dgm:prSet/>
      <dgm:spPr/>
      <dgm:t>
        <a:bodyPr/>
        <a:lstStyle/>
        <a:p>
          <a:endParaRPr lang="en-US"/>
        </a:p>
      </dgm:t>
    </dgm:pt>
    <dgm:pt modelId="{525E707D-7BAE-46DA-8BDC-39D5DD35678F}" type="sibTrans" cxnId="{C933374D-4BB4-4CE9-9E64-31C648F9103E}">
      <dgm:prSet/>
      <dgm:spPr/>
      <dgm:t>
        <a:bodyPr/>
        <a:lstStyle/>
        <a:p>
          <a:endParaRPr lang="en-US"/>
        </a:p>
      </dgm:t>
    </dgm:pt>
    <dgm:pt modelId="{12C1450C-45E6-467F-A6D2-15919E2E88D4}">
      <dgm:prSet phldrT="[Text]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6D3FEF55-A262-4709-988B-AF036F75B509}" type="parTrans" cxnId="{F18D8A37-B745-4B63-ABB5-CBAE04525E31}">
      <dgm:prSet/>
      <dgm:spPr/>
      <dgm:t>
        <a:bodyPr/>
        <a:lstStyle/>
        <a:p>
          <a:endParaRPr lang="en-US"/>
        </a:p>
      </dgm:t>
    </dgm:pt>
    <dgm:pt modelId="{B64848EA-F32E-45D7-BC61-5305719CD8F0}" type="sibTrans" cxnId="{F18D8A37-B745-4B63-ABB5-CBAE04525E31}">
      <dgm:prSet/>
      <dgm:spPr/>
      <dgm:t>
        <a:bodyPr/>
        <a:lstStyle/>
        <a:p>
          <a:endParaRPr lang="en-US"/>
        </a:p>
      </dgm:t>
    </dgm:pt>
    <dgm:pt modelId="{44E32D68-CF3E-4CE3-A852-B4EF8DF6EE5F}">
      <dgm:prSet phldrT="[Text]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0B042338-0A1A-4561-9EAD-C08897F43E33}" type="parTrans" cxnId="{062A3695-D965-46AD-A6F6-82F9020B8122}">
      <dgm:prSet/>
      <dgm:spPr/>
      <dgm:t>
        <a:bodyPr/>
        <a:lstStyle/>
        <a:p>
          <a:endParaRPr lang="en-US"/>
        </a:p>
      </dgm:t>
    </dgm:pt>
    <dgm:pt modelId="{AB38DFCF-E935-48CF-8095-EE9C2F9BA258}" type="sibTrans" cxnId="{062A3695-D965-46AD-A6F6-82F9020B8122}">
      <dgm:prSet/>
      <dgm:spPr/>
      <dgm:t>
        <a:bodyPr/>
        <a:lstStyle/>
        <a:p>
          <a:endParaRPr lang="en-US"/>
        </a:p>
      </dgm:t>
    </dgm:pt>
    <dgm:pt modelId="{DD292C50-204D-41CA-9A9A-96AB15BC13A7}">
      <dgm:prSet phldrT="[Text]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err="1" smtClean="0"/>
            <a:t>JUnit</a:t>
          </a:r>
          <a:r>
            <a:rPr lang="en-US" dirty="0" smtClean="0"/>
            <a:t> Test</a:t>
          </a:r>
          <a:endParaRPr lang="en-US" dirty="0"/>
        </a:p>
      </dgm:t>
    </dgm:pt>
    <dgm:pt modelId="{A155372A-CF0F-4453-BE7E-E3E67575B4F7}" type="parTrans" cxnId="{59C4CAF9-F26D-42C4-93B5-ECB70B3A4CC6}">
      <dgm:prSet/>
      <dgm:spPr/>
      <dgm:t>
        <a:bodyPr/>
        <a:lstStyle/>
        <a:p>
          <a:endParaRPr lang="en-US"/>
        </a:p>
      </dgm:t>
    </dgm:pt>
    <dgm:pt modelId="{5697BC1B-5F07-44A0-9E9F-A2FB157108E6}" type="sibTrans" cxnId="{59C4CAF9-F26D-42C4-93B5-ECB70B3A4CC6}">
      <dgm:prSet/>
      <dgm:spPr/>
      <dgm:t>
        <a:bodyPr/>
        <a:lstStyle/>
        <a:p>
          <a:endParaRPr lang="en-US"/>
        </a:p>
      </dgm:t>
    </dgm:pt>
    <dgm:pt modelId="{BAC9AFF1-ED8D-4018-8532-0097CC53B936}">
      <dgm:prSet phldrT="[Text]"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/>
            <a:t>Peer Code Review</a:t>
          </a:r>
          <a:endParaRPr lang="en-US" dirty="0"/>
        </a:p>
      </dgm:t>
    </dgm:pt>
    <dgm:pt modelId="{B67686C1-7A0E-4D6E-8D38-18129D79BE5F}" type="parTrans" cxnId="{6C6B3AF0-FAA5-4577-8CF6-8876264DE0E5}">
      <dgm:prSet/>
      <dgm:spPr/>
      <dgm:t>
        <a:bodyPr/>
        <a:lstStyle/>
        <a:p>
          <a:endParaRPr lang="en-US"/>
        </a:p>
      </dgm:t>
    </dgm:pt>
    <dgm:pt modelId="{BEDBDD87-0645-48F7-A49D-5360EFDBDF94}" type="sibTrans" cxnId="{6C6B3AF0-FAA5-4577-8CF6-8876264DE0E5}">
      <dgm:prSet/>
      <dgm:spPr/>
      <dgm:t>
        <a:bodyPr/>
        <a:lstStyle/>
        <a:p>
          <a:endParaRPr lang="en-US"/>
        </a:p>
      </dgm:t>
    </dgm:pt>
    <dgm:pt modelId="{EE151CEC-59C1-4975-BC2A-DD5F1A64CE44}" type="pres">
      <dgm:prSet presAssocID="{3402A4B9-C78B-4A5A-84A1-535209DDD2D4}" presName="Name0" presStyleCnt="0">
        <dgm:presLayoutVars>
          <dgm:dir/>
          <dgm:animLvl val="lvl"/>
          <dgm:resizeHandles val="exact"/>
        </dgm:presLayoutVars>
      </dgm:prSet>
      <dgm:spPr/>
    </dgm:pt>
    <dgm:pt modelId="{C81104CD-33B6-4795-966B-6BA95903347A}" type="pres">
      <dgm:prSet presAssocID="{02ADCDF2-3EBD-4388-B8D8-936350C20169}" presName="parTxOnly" presStyleLbl="node1" presStyleIdx="0" presStyleCnt="6" custScaleX="104933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C04CB-9EE0-4EA5-9A3E-76FA5B41F91A}" type="pres">
      <dgm:prSet presAssocID="{CD6D349C-69EA-4584-AFAE-6E9B64391014}" presName="parTxOnlySpace" presStyleCnt="0"/>
      <dgm:spPr/>
    </dgm:pt>
    <dgm:pt modelId="{24A3BFAD-5C4D-4B9C-AA29-E2C68135984D}" type="pres">
      <dgm:prSet presAssocID="{73922A5C-CA27-498F-82F4-6730A2721AEC}" presName="parTxOnly" presStyleLbl="node1" presStyleIdx="1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BF2A3-2FCF-46F7-B19D-93F0F09254CA}" type="pres">
      <dgm:prSet presAssocID="{525E707D-7BAE-46DA-8BDC-39D5DD35678F}" presName="parTxOnlySpace" presStyleCnt="0"/>
      <dgm:spPr/>
    </dgm:pt>
    <dgm:pt modelId="{B0B68213-E466-4E5C-B375-0D8DA9A57F8E}" type="pres">
      <dgm:prSet presAssocID="{12C1450C-45E6-467F-A6D2-15919E2E88D4}" presName="parTxOnly" presStyleLbl="node1" presStyleIdx="2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57D1B-4477-4B0B-92C1-AD83CC51A11D}" type="pres">
      <dgm:prSet presAssocID="{B64848EA-F32E-45D7-BC61-5305719CD8F0}" presName="parTxOnlySpace" presStyleCnt="0"/>
      <dgm:spPr/>
    </dgm:pt>
    <dgm:pt modelId="{B6D821D0-3DC3-412B-8D3A-1D1466B6D8AF}" type="pres">
      <dgm:prSet presAssocID="{44E32D68-CF3E-4CE3-A852-B4EF8DF6EE5F}" presName="parTxOnly" presStyleLbl="node1" presStyleIdx="3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597A1-761A-475E-809B-479946AE94A0}" type="pres">
      <dgm:prSet presAssocID="{AB38DFCF-E935-48CF-8095-EE9C2F9BA258}" presName="parTxOnlySpace" presStyleCnt="0"/>
      <dgm:spPr/>
    </dgm:pt>
    <dgm:pt modelId="{182821EB-D931-40B5-9F88-33AD61F30108}" type="pres">
      <dgm:prSet presAssocID="{DD292C50-204D-41CA-9A9A-96AB15BC13A7}" presName="parTxOnly" presStyleLbl="node1" presStyleIdx="4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CB8B1-B30E-4EE4-82F7-C7456834FDD6}" type="pres">
      <dgm:prSet presAssocID="{5697BC1B-5F07-44A0-9E9F-A2FB157108E6}" presName="parTxOnlySpace" presStyleCnt="0"/>
      <dgm:spPr/>
    </dgm:pt>
    <dgm:pt modelId="{F32CE62C-FFE2-4845-962A-36359786275A}" type="pres">
      <dgm:prSet presAssocID="{BAC9AFF1-ED8D-4018-8532-0097CC53B936}" presName="parTxOnly" presStyleLbl="node1" presStyleIdx="5" presStyleCnt="6" custScaleY="133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A3695-D965-46AD-A6F6-82F9020B8122}" srcId="{3402A4B9-C78B-4A5A-84A1-535209DDD2D4}" destId="{44E32D68-CF3E-4CE3-A852-B4EF8DF6EE5F}" srcOrd="3" destOrd="0" parTransId="{0B042338-0A1A-4561-9EAD-C08897F43E33}" sibTransId="{AB38DFCF-E935-48CF-8095-EE9C2F9BA258}"/>
    <dgm:cxn modelId="{E9246087-3E70-4816-A66B-67D15D454735}" srcId="{3402A4B9-C78B-4A5A-84A1-535209DDD2D4}" destId="{02ADCDF2-3EBD-4388-B8D8-936350C20169}" srcOrd="0" destOrd="0" parTransId="{B4282F23-DF83-45E9-BEC3-69A773C54E49}" sibTransId="{CD6D349C-69EA-4584-AFAE-6E9B64391014}"/>
    <dgm:cxn modelId="{59C4CAF9-F26D-42C4-93B5-ECB70B3A4CC6}" srcId="{3402A4B9-C78B-4A5A-84A1-535209DDD2D4}" destId="{DD292C50-204D-41CA-9A9A-96AB15BC13A7}" srcOrd="4" destOrd="0" parTransId="{A155372A-CF0F-4453-BE7E-E3E67575B4F7}" sibTransId="{5697BC1B-5F07-44A0-9E9F-A2FB157108E6}"/>
    <dgm:cxn modelId="{207B5B41-9F4A-4D5F-8AC6-352B7B54E894}" type="presOf" srcId="{02ADCDF2-3EBD-4388-B8D8-936350C20169}" destId="{C81104CD-33B6-4795-966B-6BA95903347A}" srcOrd="0" destOrd="0" presId="urn:microsoft.com/office/officeart/2005/8/layout/chevron1"/>
    <dgm:cxn modelId="{4D4206D8-FEFE-4252-AC15-0A32EC90121C}" type="presOf" srcId="{3402A4B9-C78B-4A5A-84A1-535209DDD2D4}" destId="{EE151CEC-59C1-4975-BC2A-DD5F1A64CE44}" srcOrd="0" destOrd="0" presId="urn:microsoft.com/office/officeart/2005/8/layout/chevron1"/>
    <dgm:cxn modelId="{4149A3A7-F837-4636-BED0-A7F89A525D21}" type="presOf" srcId="{DD292C50-204D-41CA-9A9A-96AB15BC13A7}" destId="{182821EB-D931-40B5-9F88-33AD61F30108}" srcOrd="0" destOrd="0" presId="urn:microsoft.com/office/officeart/2005/8/layout/chevron1"/>
    <dgm:cxn modelId="{C933374D-4BB4-4CE9-9E64-31C648F9103E}" srcId="{3402A4B9-C78B-4A5A-84A1-535209DDD2D4}" destId="{73922A5C-CA27-498F-82F4-6730A2721AEC}" srcOrd="1" destOrd="0" parTransId="{9DDFFB0B-D23F-4CF6-8CDF-9DE3C0FF80BB}" sibTransId="{525E707D-7BAE-46DA-8BDC-39D5DD35678F}"/>
    <dgm:cxn modelId="{F18D8A37-B745-4B63-ABB5-CBAE04525E31}" srcId="{3402A4B9-C78B-4A5A-84A1-535209DDD2D4}" destId="{12C1450C-45E6-467F-A6D2-15919E2E88D4}" srcOrd="2" destOrd="0" parTransId="{6D3FEF55-A262-4709-988B-AF036F75B509}" sibTransId="{B64848EA-F32E-45D7-BC61-5305719CD8F0}"/>
    <dgm:cxn modelId="{9BCDB2BE-DC4D-4A78-840A-1FFCA2207B1E}" type="presOf" srcId="{12C1450C-45E6-467F-A6D2-15919E2E88D4}" destId="{B0B68213-E466-4E5C-B375-0D8DA9A57F8E}" srcOrd="0" destOrd="0" presId="urn:microsoft.com/office/officeart/2005/8/layout/chevron1"/>
    <dgm:cxn modelId="{FE2AF0F7-60FA-42D2-8523-01E00BCAF843}" type="presOf" srcId="{73922A5C-CA27-498F-82F4-6730A2721AEC}" destId="{24A3BFAD-5C4D-4B9C-AA29-E2C68135984D}" srcOrd="0" destOrd="0" presId="urn:microsoft.com/office/officeart/2005/8/layout/chevron1"/>
    <dgm:cxn modelId="{6C6B3AF0-FAA5-4577-8CF6-8876264DE0E5}" srcId="{3402A4B9-C78B-4A5A-84A1-535209DDD2D4}" destId="{BAC9AFF1-ED8D-4018-8532-0097CC53B936}" srcOrd="5" destOrd="0" parTransId="{B67686C1-7A0E-4D6E-8D38-18129D79BE5F}" sibTransId="{BEDBDD87-0645-48F7-A49D-5360EFDBDF94}"/>
    <dgm:cxn modelId="{FA126855-7CAF-430F-8216-19418E78C9F4}" type="presOf" srcId="{44E32D68-CF3E-4CE3-A852-B4EF8DF6EE5F}" destId="{B6D821D0-3DC3-412B-8D3A-1D1466B6D8AF}" srcOrd="0" destOrd="0" presId="urn:microsoft.com/office/officeart/2005/8/layout/chevron1"/>
    <dgm:cxn modelId="{63A6C965-DCA7-435B-A3AE-8F576321296D}" type="presOf" srcId="{BAC9AFF1-ED8D-4018-8532-0097CC53B936}" destId="{F32CE62C-FFE2-4845-962A-36359786275A}" srcOrd="0" destOrd="0" presId="urn:microsoft.com/office/officeart/2005/8/layout/chevron1"/>
    <dgm:cxn modelId="{2E7E8523-B12C-46C9-9D93-70D6E7CDAA48}" type="presParOf" srcId="{EE151CEC-59C1-4975-BC2A-DD5F1A64CE44}" destId="{C81104CD-33B6-4795-966B-6BA95903347A}" srcOrd="0" destOrd="0" presId="urn:microsoft.com/office/officeart/2005/8/layout/chevron1"/>
    <dgm:cxn modelId="{13CA7A7D-0DD8-4E17-96DD-3B474D69A613}" type="presParOf" srcId="{EE151CEC-59C1-4975-BC2A-DD5F1A64CE44}" destId="{83AC04CB-9EE0-4EA5-9A3E-76FA5B41F91A}" srcOrd="1" destOrd="0" presId="urn:microsoft.com/office/officeart/2005/8/layout/chevron1"/>
    <dgm:cxn modelId="{E4110E42-5984-43F9-88B4-A57DD41EC3D9}" type="presParOf" srcId="{EE151CEC-59C1-4975-BC2A-DD5F1A64CE44}" destId="{24A3BFAD-5C4D-4B9C-AA29-E2C68135984D}" srcOrd="2" destOrd="0" presId="urn:microsoft.com/office/officeart/2005/8/layout/chevron1"/>
    <dgm:cxn modelId="{98F61FD7-BCBF-4B4F-889C-E2C77CA026FB}" type="presParOf" srcId="{EE151CEC-59C1-4975-BC2A-DD5F1A64CE44}" destId="{C00BF2A3-2FCF-46F7-B19D-93F0F09254CA}" srcOrd="3" destOrd="0" presId="urn:microsoft.com/office/officeart/2005/8/layout/chevron1"/>
    <dgm:cxn modelId="{DC5C16B6-4957-433E-B588-88FC719C5473}" type="presParOf" srcId="{EE151CEC-59C1-4975-BC2A-DD5F1A64CE44}" destId="{B0B68213-E466-4E5C-B375-0D8DA9A57F8E}" srcOrd="4" destOrd="0" presId="urn:microsoft.com/office/officeart/2005/8/layout/chevron1"/>
    <dgm:cxn modelId="{C1C62951-6738-467F-AC34-5D89E696FC61}" type="presParOf" srcId="{EE151CEC-59C1-4975-BC2A-DD5F1A64CE44}" destId="{AD457D1B-4477-4B0B-92C1-AD83CC51A11D}" srcOrd="5" destOrd="0" presId="urn:microsoft.com/office/officeart/2005/8/layout/chevron1"/>
    <dgm:cxn modelId="{E681925B-CAF4-481F-A2B1-12D251540DFE}" type="presParOf" srcId="{EE151CEC-59C1-4975-BC2A-DD5F1A64CE44}" destId="{B6D821D0-3DC3-412B-8D3A-1D1466B6D8AF}" srcOrd="6" destOrd="0" presId="urn:microsoft.com/office/officeart/2005/8/layout/chevron1"/>
    <dgm:cxn modelId="{F6C46851-C646-479A-AD78-8C5BB60F16BB}" type="presParOf" srcId="{EE151CEC-59C1-4975-BC2A-DD5F1A64CE44}" destId="{7E3597A1-761A-475E-809B-479946AE94A0}" srcOrd="7" destOrd="0" presId="urn:microsoft.com/office/officeart/2005/8/layout/chevron1"/>
    <dgm:cxn modelId="{70FAD459-D78A-4A67-BCAF-AE7A9505F1C5}" type="presParOf" srcId="{EE151CEC-59C1-4975-BC2A-DD5F1A64CE44}" destId="{182821EB-D931-40B5-9F88-33AD61F30108}" srcOrd="8" destOrd="0" presId="urn:microsoft.com/office/officeart/2005/8/layout/chevron1"/>
    <dgm:cxn modelId="{63994E1E-F3BD-4EA7-A61B-74CD58FE8EA6}" type="presParOf" srcId="{EE151CEC-59C1-4975-BC2A-DD5F1A64CE44}" destId="{FEFCB8B1-B30E-4EE4-82F7-C7456834FDD6}" srcOrd="9" destOrd="0" presId="urn:microsoft.com/office/officeart/2005/8/layout/chevron1"/>
    <dgm:cxn modelId="{0A049F57-0A0C-40A9-9507-5CE3BFC8B8E0}" type="presParOf" srcId="{EE151CEC-59C1-4975-BC2A-DD5F1A64CE44}" destId="{F32CE62C-FFE2-4845-962A-36359786275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AD233D-0189-4872-90B8-F752F4F6DA2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24159-A604-4D6C-83B6-ED147FEE0B40}">
      <dgm:prSet phldrT="[Text]" custT="1"/>
      <dgm:spPr/>
      <dgm:t>
        <a:bodyPr/>
        <a:lstStyle/>
        <a:p>
          <a:r>
            <a:rPr lang="en-US" sz="2400" dirty="0" smtClean="0"/>
            <a:t>Integrity</a:t>
          </a:r>
          <a:endParaRPr lang="en-US" sz="2400" dirty="0"/>
        </a:p>
      </dgm:t>
    </dgm:pt>
    <dgm:pt modelId="{D5B094C1-A9DB-4FB9-A572-C29DBF5CAD1E}" type="parTrans" cxnId="{B8498092-C18E-4A78-B891-2AA9384C21F6}">
      <dgm:prSet/>
      <dgm:spPr/>
      <dgm:t>
        <a:bodyPr/>
        <a:lstStyle/>
        <a:p>
          <a:endParaRPr lang="en-US" sz="2400"/>
        </a:p>
      </dgm:t>
    </dgm:pt>
    <dgm:pt modelId="{33E8175B-791A-452A-92DA-3EDE1BA6A885}" type="sibTrans" cxnId="{B8498092-C18E-4A78-B891-2AA9384C21F6}">
      <dgm:prSet/>
      <dgm:spPr/>
      <dgm:t>
        <a:bodyPr/>
        <a:lstStyle/>
        <a:p>
          <a:endParaRPr lang="en-US" sz="2400"/>
        </a:p>
      </dgm:t>
    </dgm:pt>
    <dgm:pt modelId="{CE72E29B-0EB2-42C2-BFEA-4431BA6BD842}">
      <dgm:prSet phldrT="[Text]" custT="1"/>
      <dgm:spPr/>
      <dgm:t>
        <a:bodyPr/>
        <a:lstStyle/>
        <a:p>
          <a:r>
            <a:rPr lang="en-US" sz="2400" dirty="0" smtClean="0"/>
            <a:t>Performance</a:t>
          </a:r>
          <a:endParaRPr lang="en-US" sz="2400" dirty="0"/>
        </a:p>
      </dgm:t>
    </dgm:pt>
    <dgm:pt modelId="{D25A593D-F21E-4943-99D1-4CA04D059211}" type="parTrans" cxnId="{F9B61DAD-E8FC-4264-96B9-C34AD258BBB1}">
      <dgm:prSet/>
      <dgm:spPr/>
      <dgm:t>
        <a:bodyPr/>
        <a:lstStyle/>
        <a:p>
          <a:endParaRPr lang="en-US" sz="2400"/>
        </a:p>
      </dgm:t>
    </dgm:pt>
    <dgm:pt modelId="{06E986EF-B3CE-4B9A-9D9A-925FB3DE8EDF}" type="sibTrans" cxnId="{F9B61DAD-E8FC-4264-96B9-C34AD258BBB1}">
      <dgm:prSet/>
      <dgm:spPr/>
      <dgm:t>
        <a:bodyPr/>
        <a:lstStyle/>
        <a:p>
          <a:endParaRPr lang="en-US" sz="2400"/>
        </a:p>
      </dgm:t>
    </dgm:pt>
    <dgm:pt modelId="{E7978895-948C-4F1E-9AC8-BD8E30BC97F9}">
      <dgm:prSet phldrT="[Text]" custT="1"/>
      <dgm:spPr/>
      <dgm:t>
        <a:bodyPr/>
        <a:lstStyle/>
        <a:p>
          <a:r>
            <a:rPr lang="en-US" sz="2400" dirty="0" smtClean="0"/>
            <a:t>Usability</a:t>
          </a:r>
          <a:endParaRPr lang="en-US" sz="2400" dirty="0"/>
        </a:p>
      </dgm:t>
    </dgm:pt>
    <dgm:pt modelId="{BF0D535B-5E3F-4A18-99C1-C0A0C95D0011}" type="parTrans" cxnId="{D1EABE5B-C953-409E-9731-454D782E6BDD}">
      <dgm:prSet/>
      <dgm:spPr/>
      <dgm:t>
        <a:bodyPr/>
        <a:lstStyle/>
        <a:p>
          <a:endParaRPr lang="en-US" sz="2400"/>
        </a:p>
      </dgm:t>
    </dgm:pt>
    <dgm:pt modelId="{6354FC39-DA06-4B91-949C-312EB5EF8ADD}" type="sibTrans" cxnId="{D1EABE5B-C953-409E-9731-454D782E6BDD}">
      <dgm:prSet/>
      <dgm:spPr/>
      <dgm:t>
        <a:bodyPr/>
        <a:lstStyle/>
        <a:p>
          <a:endParaRPr lang="en-US" sz="2400"/>
        </a:p>
      </dgm:t>
    </dgm:pt>
    <dgm:pt modelId="{31914771-F994-4342-A94B-614691FE164F}">
      <dgm:prSet phldrT="[Text]" custT="1"/>
      <dgm:spPr/>
      <dgm:t>
        <a:bodyPr/>
        <a:lstStyle/>
        <a:p>
          <a:r>
            <a:rPr lang="en-US" sz="2400" dirty="0" smtClean="0"/>
            <a:t>Extensibility</a:t>
          </a:r>
          <a:endParaRPr lang="en-US" sz="2400" dirty="0"/>
        </a:p>
      </dgm:t>
    </dgm:pt>
    <dgm:pt modelId="{EADE7C1F-2B58-493F-A91A-B12F6FB71D77}" type="sibTrans" cxnId="{20D00702-8381-42E5-8D46-E8B236D5F327}">
      <dgm:prSet/>
      <dgm:spPr/>
      <dgm:t>
        <a:bodyPr/>
        <a:lstStyle/>
        <a:p>
          <a:endParaRPr lang="en-US" sz="2400"/>
        </a:p>
      </dgm:t>
    </dgm:pt>
    <dgm:pt modelId="{3086866B-A0B8-4F75-B325-BCEAC375E4D3}" type="parTrans" cxnId="{20D00702-8381-42E5-8D46-E8B236D5F327}">
      <dgm:prSet/>
      <dgm:spPr/>
      <dgm:t>
        <a:bodyPr/>
        <a:lstStyle/>
        <a:p>
          <a:endParaRPr lang="en-US" sz="2400"/>
        </a:p>
      </dgm:t>
    </dgm:pt>
    <dgm:pt modelId="{90CA7D6F-3EB7-4B19-82F8-FCDC157093C9}" type="pres">
      <dgm:prSet presAssocID="{19AD233D-0189-4872-90B8-F752F4F6DA2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CB4EAA-9E56-48A7-A9D6-31C14C905AC7}" type="pres">
      <dgm:prSet presAssocID="{19AD233D-0189-4872-90B8-F752F4F6DA25}" presName="cycle" presStyleCnt="0"/>
      <dgm:spPr/>
    </dgm:pt>
    <dgm:pt modelId="{1297BD75-E84D-4073-A810-4BF5F6A6818C}" type="pres">
      <dgm:prSet presAssocID="{19AD233D-0189-4872-90B8-F752F4F6DA25}" presName="centerShape" presStyleCnt="0"/>
      <dgm:spPr/>
    </dgm:pt>
    <dgm:pt modelId="{E3327469-22AC-463D-B992-E27217C6A2D4}" type="pres">
      <dgm:prSet presAssocID="{19AD233D-0189-4872-90B8-F752F4F6DA25}" presName="connSite" presStyleLbl="node1" presStyleIdx="0" presStyleCnt="5"/>
      <dgm:spPr/>
    </dgm:pt>
    <dgm:pt modelId="{CCBBCEE5-640A-4B7A-B205-78D7A57CD9F7}" type="pres">
      <dgm:prSet presAssocID="{19AD233D-0189-4872-90B8-F752F4F6DA25}" presName="visible" presStyleLbl="node1" presStyleIdx="0" presStyleCnt="5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2D337DA2-7A4E-400D-9EB1-08560DFC4455}" type="pres">
      <dgm:prSet presAssocID="{D5B094C1-A9DB-4FB9-A572-C29DBF5CAD1E}" presName="Name25" presStyleLbl="parChTrans1D1" presStyleIdx="0" presStyleCnt="4"/>
      <dgm:spPr/>
      <dgm:t>
        <a:bodyPr/>
        <a:lstStyle/>
        <a:p>
          <a:endParaRPr lang="en-US"/>
        </a:p>
      </dgm:t>
    </dgm:pt>
    <dgm:pt modelId="{70DC915D-95B0-4A30-82C2-495B1020AB4B}" type="pres">
      <dgm:prSet presAssocID="{CA424159-A604-4D6C-83B6-ED147FEE0B40}" presName="node" presStyleCnt="0"/>
      <dgm:spPr/>
    </dgm:pt>
    <dgm:pt modelId="{C4BB1901-91A3-4D62-B61A-F76091C6993F}" type="pres">
      <dgm:prSet presAssocID="{CA424159-A604-4D6C-83B6-ED147FEE0B40}" presName="parentNode" presStyleLbl="node1" presStyleIdx="1" presStyleCnt="5" custScaleX="371914" custLinFactNeighborX="57542" custLinFactNeighborY="1797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47182-DEE5-40B1-8F2B-1E2E60C63BB0}" type="pres">
      <dgm:prSet presAssocID="{CA424159-A604-4D6C-83B6-ED147FEE0B4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F739B-6E7E-446C-B5DB-474C4401C4A2}" type="pres">
      <dgm:prSet presAssocID="{D25A593D-F21E-4943-99D1-4CA04D059211}" presName="Name25" presStyleLbl="parChTrans1D1" presStyleIdx="1" presStyleCnt="4"/>
      <dgm:spPr/>
      <dgm:t>
        <a:bodyPr/>
        <a:lstStyle/>
        <a:p>
          <a:endParaRPr lang="en-US"/>
        </a:p>
      </dgm:t>
    </dgm:pt>
    <dgm:pt modelId="{DC1B4A64-CBB5-47F6-A3F1-A3329BF968E8}" type="pres">
      <dgm:prSet presAssocID="{CE72E29B-0EB2-42C2-BFEA-4431BA6BD842}" presName="node" presStyleCnt="0"/>
      <dgm:spPr/>
    </dgm:pt>
    <dgm:pt modelId="{50D7849F-5660-458A-9D95-B3186DA51786}" type="pres">
      <dgm:prSet presAssocID="{CE72E29B-0EB2-42C2-BFEA-4431BA6BD842}" presName="parentNode" presStyleLbl="node1" presStyleIdx="2" presStyleCnt="5" custScaleX="380805" custLinFactX="100000" custLinFactNeighborX="165344" custLinFactNeighborY="-674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79762-03E8-4EDE-ADE6-2381D85A874F}" type="pres">
      <dgm:prSet presAssocID="{CE72E29B-0EB2-42C2-BFEA-4431BA6BD84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677A77-18B4-439D-BE76-F307982FE28E}" type="pres">
      <dgm:prSet presAssocID="{BF0D535B-5E3F-4A18-99C1-C0A0C95D0011}" presName="Name25" presStyleLbl="parChTrans1D1" presStyleIdx="2" presStyleCnt="4"/>
      <dgm:spPr/>
      <dgm:t>
        <a:bodyPr/>
        <a:lstStyle/>
        <a:p>
          <a:endParaRPr lang="en-US"/>
        </a:p>
      </dgm:t>
    </dgm:pt>
    <dgm:pt modelId="{0B70AADF-2DE5-4677-ABC5-74B77C5769F2}" type="pres">
      <dgm:prSet presAssocID="{E7978895-948C-4F1E-9AC8-BD8E30BC97F9}" presName="node" presStyleCnt="0"/>
      <dgm:spPr/>
    </dgm:pt>
    <dgm:pt modelId="{1BBD9793-AE73-4755-B101-149CE563E9F0}" type="pres">
      <dgm:prSet presAssocID="{E7978895-948C-4F1E-9AC8-BD8E30BC97F9}" presName="parentNode" presStyleLbl="node1" presStyleIdx="3" presStyleCnt="5" custScaleX="364590" custLinFactX="100000" custLinFactNeighborX="193529" custLinFactNeighborY="-81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50E88-082B-4C17-B027-45761BC73A3D}" type="pres">
      <dgm:prSet presAssocID="{E7978895-948C-4F1E-9AC8-BD8E30BC97F9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0C1CE-AB9F-48FF-8F08-57C4F02A5BE3}" type="pres">
      <dgm:prSet presAssocID="{3086866B-A0B8-4F75-B325-BCEAC375E4D3}" presName="Name25" presStyleLbl="parChTrans1D1" presStyleIdx="3" presStyleCnt="4"/>
      <dgm:spPr/>
      <dgm:t>
        <a:bodyPr/>
        <a:lstStyle/>
        <a:p>
          <a:endParaRPr lang="en-US"/>
        </a:p>
      </dgm:t>
    </dgm:pt>
    <dgm:pt modelId="{2AA9C685-9DB7-4C69-90BE-776E1EC6C6F9}" type="pres">
      <dgm:prSet presAssocID="{31914771-F994-4342-A94B-614691FE164F}" presName="node" presStyleCnt="0"/>
      <dgm:spPr/>
    </dgm:pt>
    <dgm:pt modelId="{7AC42F1F-7DCA-42BF-B8E0-7146683A8C8E}" type="pres">
      <dgm:prSet presAssocID="{31914771-F994-4342-A94B-614691FE164F}" presName="parentNode" presStyleLbl="node1" presStyleIdx="4" presStyleCnt="5" custScaleX="361606" custLinFactX="91766" custLinFactNeighborX="100000" custLinFactNeighborY="1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22666-F843-4BAE-9BDA-0EDC5531E870}" type="pres">
      <dgm:prSet presAssocID="{31914771-F994-4342-A94B-614691FE164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497C319-3FF8-4734-8CE2-20FB4CCA17CD}" type="presOf" srcId="{D25A593D-F21E-4943-99D1-4CA04D059211}" destId="{BF0F739B-6E7E-446C-B5DB-474C4401C4A2}" srcOrd="0" destOrd="0" presId="urn:microsoft.com/office/officeart/2005/8/layout/radial2"/>
    <dgm:cxn modelId="{F2296C91-3B72-44BC-BF7E-913A8EB23EAB}" type="presOf" srcId="{BF0D535B-5E3F-4A18-99C1-C0A0C95D0011}" destId="{88677A77-18B4-439D-BE76-F307982FE28E}" srcOrd="0" destOrd="0" presId="urn:microsoft.com/office/officeart/2005/8/layout/radial2"/>
    <dgm:cxn modelId="{F9B61DAD-E8FC-4264-96B9-C34AD258BBB1}" srcId="{19AD233D-0189-4872-90B8-F752F4F6DA25}" destId="{CE72E29B-0EB2-42C2-BFEA-4431BA6BD842}" srcOrd="1" destOrd="0" parTransId="{D25A593D-F21E-4943-99D1-4CA04D059211}" sibTransId="{06E986EF-B3CE-4B9A-9D9A-925FB3DE8EDF}"/>
    <dgm:cxn modelId="{C9AE612B-FCD8-48C6-B182-22A3C583DAE6}" type="presOf" srcId="{E7978895-948C-4F1E-9AC8-BD8E30BC97F9}" destId="{1BBD9793-AE73-4755-B101-149CE563E9F0}" srcOrd="0" destOrd="0" presId="urn:microsoft.com/office/officeart/2005/8/layout/radial2"/>
    <dgm:cxn modelId="{0377772D-4FBE-4D9F-BE09-B0E49B8E6673}" type="presOf" srcId="{CA424159-A604-4D6C-83B6-ED147FEE0B40}" destId="{C4BB1901-91A3-4D62-B61A-F76091C6993F}" srcOrd="0" destOrd="0" presId="urn:microsoft.com/office/officeart/2005/8/layout/radial2"/>
    <dgm:cxn modelId="{20D00702-8381-42E5-8D46-E8B236D5F327}" srcId="{19AD233D-0189-4872-90B8-F752F4F6DA25}" destId="{31914771-F994-4342-A94B-614691FE164F}" srcOrd="3" destOrd="0" parTransId="{3086866B-A0B8-4F75-B325-BCEAC375E4D3}" sibTransId="{EADE7C1F-2B58-493F-A91A-B12F6FB71D77}"/>
    <dgm:cxn modelId="{E87EB7A9-E23C-437C-B9F9-78CC4899F396}" type="presOf" srcId="{31914771-F994-4342-A94B-614691FE164F}" destId="{7AC42F1F-7DCA-42BF-B8E0-7146683A8C8E}" srcOrd="0" destOrd="0" presId="urn:microsoft.com/office/officeart/2005/8/layout/radial2"/>
    <dgm:cxn modelId="{B8498092-C18E-4A78-B891-2AA9384C21F6}" srcId="{19AD233D-0189-4872-90B8-F752F4F6DA25}" destId="{CA424159-A604-4D6C-83B6-ED147FEE0B40}" srcOrd="0" destOrd="0" parTransId="{D5B094C1-A9DB-4FB9-A572-C29DBF5CAD1E}" sibTransId="{33E8175B-791A-452A-92DA-3EDE1BA6A885}"/>
    <dgm:cxn modelId="{AE267B80-20DC-468D-9FFB-823B41219A3C}" type="presOf" srcId="{3086866B-A0B8-4F75-B325-BCEAC375E4D3}" destId="{2A40C1CE-AB9F-48FF-8F08-57C4F02A5BE3}" srcOrd="0" destOrd="0" presId="urn:microsoft.com/office/officeart/2005/8/layout/radial2"/>
    <dgm:cxn modelId="{36821A0A-B41C-487C-AFC7-021B65825CC7}" type="presOf" srcId="{D5B094C1-A9DB-4FB9-A572-C29DBF5CAD1E}" destId="{2D337DA2-7A4E-400D-9EB1-08560DFC4455}" srcOrd="0" destOrd="0" presId="urn:microsoft.com/office/officeart/2005/8/layout/radial2"/>
    <dgm:cxn modelId="{F1092972-1ECA-4BC5-8F5C-85F64A46C822}" type="presOf" srcId="{19AD233D-0189-4872-90B8-F752F4F6DA25}" destId="{90CA7D6F-3EB7-4B19-82F8-FCDC157093C9}" srcOrd="0" destOrd="0" presId="urn:microsoft.com/office/officeart/2005/8/layout/radial2"/>
    <dgm:cxn modelId="{DC45EE19-9E82-46AA-AC6D-773DE6880C12}" type="presOf" srcId="{CE72E29B-0EB2-42C2-BFEA-4431BA6BD842}" destId="{50D7849F-5660-458A-9D95-B3186DA51786}" srcOrd="0" destOrd="0" presId="urn:microsoft.com/office/officeart/2005/8/layout/radial2"/>
    <dgm:cxn modelId="{D1EABE5B-C953-409E-9731-454D782E6BDD}" srcId="{19AD233D-0189-4872-90B8-F752F4F6DA25}" destId="{E7978895-948C-4F1E-9AC8-BD8E30BC97F9}" srcOrd="2" destOrd="0" parTransId="{BF0D535B-5E3F-4A18-99C1-C0A0C95D0011}" sibTransId="{6354FC39-DA06-4B91-949C-312EB5EF8ADD}"/>
    <dgm:cxn modelId="{531B04C9-F72C-4B18-83B6-9AC18322DA97}" type="presParOf" srcId="{90CA7D6F-3EB7-4B19-82F8-FCDC157093C9}" destId="{72CB4EAA-9E56-48A7-A9D6-31C14C905AC7}" srcOrd="0" destOrd="0" presId="urn:microsoft.com/office/officeart/2005/8/layout/radial2"/>
    <dgm:cxn modelId="{33904B89-3DBC-4874-A63D-7E13F7C19D05}" type="presParOf" srcId="{72CB4EAA-9E56-48A7-A9D6-31C14C905AC7}" destId="{1297BD75-E84D-4073-A810-4BF5F6A6818C}" srcOrd="0" destOrd="0" presId="urn:microsoft.com/office/officeart/2005/8/layout/radial2"/>
    <dgm:cxn modelId="{857CA4E7-9A34-49B9-8E3B-8D9BB7A1C2D3}" type="presParOf" srcId="{1297BD75-E84D-4073-A810-4BF5F6A6818C}" destId="{E3327469-22AC-463D-B992-E27217C6A2D4}" srcOrd="0" destOrd="0" presId="urn:microsoft.com/office/officeart/2005/8/layout/radial2"/>
    <dgm:cxn modelId="{7B16957F-B6E5-46D3-A22F-DD797B7C240E}" type="presParOf" srcId="{1297BD75-E84D-4073-A810-4BF5F6A6818C}" destId="{CCBBCEE5-640A-4B7A-B205-78D7A57CD9F7}" srcOrd="1" destOrd="0" presId="urn:microsoft.com/office/officeart/2005/8/layout/radial2"/>
    <dgm:cxn modelId="{83F4DC62-7A7B-4E5A-A7FB-CD482C080607}" type="presParOf" srcId="{72CB4EAA-9E56-48A7-A9D6-31C14C905AC7}" destId="{2D337DA2-7A4E-400D-9EB1-08560DFC4455}" srcOrd="1" destOrd="0" presId="urn:microsoft.com/office/officeart/2005/8/layout/radial2"/>
    <dgm:cxn modelId="{DA524F9A-67DA-412F-8D80-F806D43268D8}" type="presParOf" srcId="{72CB4EAA-9E56-48A7-A9D6-31C14C905AC7}" destId="{70DC915D-95B0-4A30-82C2-495B1020AB4B}" srcOrd="2" destOrd="0" presId="urn:microsoft.com/office/officeart/2005/8/layout/radial2"/>
    <dgm:cxn modelId="{5306E599-CB86-482C-87C7-66FC06730C87}" type="presParOf" srcId="{70DC915D-95B0-4A30-82C2-495B1020AB4B}" destId="{C4BB1901-91A3-4D62-B61A-F76091C6993F}" srcOrd="0" destOrd="0" presId="urn:microsoft.com/office/officeart/2005/8/layout/radial2"/>
    <dgm:cxn modelId="{FDB41068-1945-4B29-BFE7-C0BA446835CA}" type="presParOf" srcId="{70DC915D-95B0-4A30-82C2-495B1020AB4B}" destId="{EF047182-DEE5-40B1-8F2B-1E2E60C63BB0}" srcOrd="1" destOrd="0" presId="urn:microsoft.com/office/officeart/2005/8/layout/radial2"/>
    <dgm:cxn modelId="{48E7EC78-7CA7-4F72-8A21-F9779B9F7F66}" type="presParOf" srcId="{72CB4EAA-9E56-48A7-A9D6-31C14C905AC7}" destId="{BF0F739B-6E7E-446C-B5DB-474C4401C4A2}" srcOrd="3" destOrd="0" presId="urn:microsoft.com/office/officeart/2005/8/layout/radial2"/>
    <dgm:cxn modelId="{31326898-DDFD-418E-AF28-68C593C39F9F}" type="presParOf" srcId="{72CB4EAA-9E56-48A7-A9D6-31C14C905AC7}" destId="{DC1B4A64-CBB5-47F6-A3F1-A3329BF968E8}" srcOrd="4" destOrd="0" presId="urn:microsoft.com/office/officeart/2005/8/layout/radial2"/>
    <dgm:cxn modelId="{17BF361A-97B4-4F69-957A-EAE77F66E122}" type="presParOf" srcId="{DC1B4A64-CBB5-47F6-A3F1-A3329BF968E8}" destId="{50D7849F-5660-458A-9D95-B3186DA51786}" srcOrd="0" destOrd="0" presId="urn:microsoft.com/office/officeart/2005/8/layout/radial2"/>
    <dgm:cxn modelId="{783A7893-6C26-43FF-920C-3065F8A17894}" type="presParOf" srcId="{DC1B4A64-CBB5-47F6-A3F1-A3329BF968E8}" destId="{C4879762-03E8-4EDE-ADE6-2381D85A874F}" srcOrd="1" destOrd="0" presId="urn:microsoft.com/office/officeart/2005/8/layout/radial2"/>
    <dgm:cxn modelId="{3B641C0D-7EEA-4792-AB60-262E7D40E3AD}" type="presParOf" srcId="{72CB4EAA-9E56-48A7-A9D6-31C14C905AC7}" destId="{88677A77-18B4-439D-BE76-F307982FE28E}" srcOrd="5" destOrd="0" presId="urn:microsoft.com/office/officeart/2005/8/layout/radial2"/>
    <dgm:cxn modelId="{A715F5BE-1B2B-494C-ABD0-0D0FE8E9C7FB}" type="presParOf" srcId="{72CB4EAA-9E56-48A7-A9D6-31C14C905AC7}" destId="{0B70AADF-2DE5-4677-ABC5-74B77C5769F2}" srcOrd="6" destOrd="0" presId="urn:microsoft.com/office/officeart/2005/8/layout/radial2"/>
    <dgm:cxn modelId="{BF12D2B8-DE74-4685-B6AD-B019565CD28D}" type="presParOf" srcId="{0B70AADF-2DE5-4677-ABC5-74B77C5769F2}" destId="{1BBD9793-AE73-4755-B101-149CE563E9F0}" srcOrd="0" destOrd="0" presId="urn:microsoft.com/office/officeart/2005/8/layout/radial2"/>
    <dgm:cxn modelId="{11CA6E2A-B43F-4E12-A2AF-098D07AC1682}" type="presParOf" srcId="{0B70AADF-2DE5-4677-ABC5-74B77C5769F2}" destId="{93D50E88-082B-4C17-B027-45761BC73A3D}" srcOrd="1" destOrd="0" presId="urn:microsoft.com/office/officeart/2005/8/layout/radial2"/>
    <dgm:cxn modelId="{32DD5125-26D8-475A-B083-EDFC039BAEA7}" type="presParOf" srcId="{72CB4EAA-9E56-48A7-A9D6-31C14C905AC7}" destId="{2A40C1CE-AB9F-48FF-8F08-57C4F02A5BE3}" srcOrd="7" destOrd="0" presId="urn:microsoft.com/office/officeart/2005/8/layout/radial2"/>
    <dgm:cxn modelId="{755FF485-CDD5-4BB4-BDA1-0771854A5B58}" type="presParOf" srcId="{72CB4EAA-9E56-48A7-A9D6-31C14C905AC7}" destId="{2AA9C685-9DB7-4C69-90BE-776E1EC6C6F9}" srcOrd="8" destOrd="0" presId="urn:microsoft.com/office/officeart/2005/8/layout/radial2"/>
    <dgm:cxn modelId="{1A7BF582-EF56-4B66-B627-264EF9685B66}" type="presParOf" srcId="{2AA9C685-9DB7-4C69-90BE-776E1EC6C6F9}" destId="{7AC42F1F-7DCA-42BF-B8E0-7146683A8C8E}" srcOrd="0" destOrd="0" presId="urn:microsoft.com/office/officeart/2005/8/layout/radial2"/>
    <dgm:cxn modelId="{207C5B63-047A-44A8-A2B4-6FD403A651A5}" type="presParOf" srcId="{2AA9C685-9DB7-4C69-90BE-776E1EC6C6F9}" destId="{3B922666-F843-4BAE-9BDA-0EDC5531E87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04AC89-E4A7-4D9F-99C2-F1BA431B89B5}" type="doc">
      <dgm:prSet loTypeId="urn:microsoft.com/office/officeart/2005/8/layout/vList4#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FCF6B6C-7DEC-4617-A575-D6B9EFC90E58}">
      <dgm:prSet phldrT="[Text]" custT="1"/>
      <dgm:spPr>
        <a:solidFill>
          <a:schemeClr val="bg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Natural to Ptolemy models</a:t>
          </a:r>
        </a:p>
      </dgm:t>
    </dgm:pt>
    <dgm:pt modelId="{D22AFF55-502C-42B4-907B-71F66DEABD04}" type="parTrans" cxnId="{9564AB27-B5A1-450C-9EA5-8C60D2CE2D8D}">
      <dgm:prSet/>
      <dgm:spPr/>
      <dgm:t>
        <a:bodyPr/>
        <a:lstStyle/>
        <a:p>
          <a:endParaRPr lang="en-US"/>
        </a:p>
      </dgm:t>
    </dgm:pt>
    <dgm:pt modelId="{A06382B1-D807-4523-841C-D5D52A84860F}" type="sibTrans" cxnId="{9564AB27-B5A1-450C-9EA5-8C60D2CE2D8D}">
      <dgm:prSet/>
      <dgm:spPr/>
      <dgm:t>
        <a:bodyPr/>
        <a:lstStyle/>
        <a:p>
          <a:endParaRPr lang="en-US"/>
        </a:p>
      </dgm:t>
    </dgm:pt>
    <dgm:pt modelId="{7DEC3018-078D-48AB-B529-45B0F2758A1A}">
      <dgm:prSet phldrT="[Text]" custT="1"/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Low development cost</a:t>
          </a:r>
        </a:p>
      </dgm:t>
    </dgm:pt>
    <dgm:pt modelId="{49A571C9-4ADC-44EF-B342-77A8196511F7}" type="parTrans" cxnId="{D2767A53-B8A1-4433-B5E1-EF252AA7C081}">
      <dgm:prSet/>
      <dgm:spPr/>
      <dgm:t>
        <a:bodyPr/>
        <a:lstStyle/>
        <a:p>
          <a:endParaRPr lang="en-US"/>
        </a:p>
      </dgm:t>
    </dgm:pt>
    <dgm:pt modelId="{1C5E762F-90EE-414C-AF02-0C7A35D92A98}" type="sibTrans" cxnId="{D2767A53-B8A1-4433-B5E1-EF252AA7C081}">
      <dgm:prSet/>
      <dgm:spPr/>
      <dgm:t>
        <a:bodyPr/>
        <a:lstStyle/>
        <a:p>
          <a:endParaRPr lang="en-US"/>
        </a:p>
      </dgm:t>
    </dgm:pt>
    <dgm:pt modelId="{9F3A72C3-FED0-4F57-9058-E55DD2DA3E70}">
      <dgm:prSet phldrT="[Text]" custT="1"/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Does not have built-in mechanism to keep relationships between models</a:t>
          </a:r>
        </a:p>
      </dgm:t>
    </dgm:pt>
    <dgm:pt modelId="{59E32CB4-647F-49CC-A250-5DF6DD37E5FB}" type="parTrans" cxnId="{D858FFD1-87B8-4471-A0D5-A7E2FEA57B78}">
      <dgm:prSet/>
      <dgm:spPr/>
      <dgm:t>
        <a:bodyPr/>
        <a:lstStyle/>
        <a:p>
          <a:endParaRPr lang="en-US"/>
        </a:p>
      </dgm:t>
    </dgm:pt>
    <dgm:pt modelId="{F196D42F-0744-422B-967D-B9747DDB4F8C}" type="sibTrans" cxnId="{D858FFD1-87B8-4471-A0D5-A7E2FEA57B78}">
      <dgm:prSet/>
      <dgm:spPr/>
      <dgm:t>
        <a:bodyPr/>
        <a:lstStyle/>
        <a:p>
          <a:endParaRPr lang="en-US"/>
        </a:p>
      </dgm:t>
    </dgm:pt>
    <dgm:pt modelId="{4D7BE7F4-66C3-493E-B9B2-2C754F80A7EF}">
      <dgm:prSet phldrT="[Text]" custT="1"/>
      <dgm:spPr>
        <a:solidFill>
          <a:schemeClr val="bg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Performance is slow </a:t>
          </a:r>
        </a:p>
      </dgm:t>
    </dgm:pt>
    <dgm:pt modelId="{01D7CE7C-2FE1-4B9B-AB6B-2D39954E6AE8}" type="parTrans" cxnId="{A1E924F1-00AA-476D-8214-C7B37DAB3357}">
      <dgm:prSet/>
      <dgm:spPr/>
      <dgm:t>
        <a:bodyPr/>
        <a:lstStyle/>
        <a:p>
          <a:endParaRPr lang="en-US"/>
        </a:p>
      </dgm:t>
    </dgm:pt>
    <dgm:pt modelId="{DB766E10-F43C-4CCC-B021-C1C66899E13D}" type="sibTrans" cxnId="{A1E924F1-00AA-476D-8214-C7B37DAB3357}">
      <dgm:prSet/>
      <dgm:spPr/>
      <dgm:t>
        <a:bodyPr/>
        <a:lstStyle/>
        <a:p>
          <a:endParaRPr lang="en-US"/>
        </a:p>
      </dgm:t>
    </dgm:pt>
    <dgm:pt modelId="{AE96AA43-8622-4791-B51A-391D94667CDA}">
      <dgm:prSet phldrT="[Text]" custT="1"/>
      <dgm:spPr>
        <a:solidFill>
          <a:schemeClr val="bg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Works well with our constraints</a:t>
          </a:r>
        </a:p>
      </dgm:t>
    </dgm:pt>
    <dgm:pt modelId="{513A16D8-2DAF-41C6-8F5D-9E70A3F6A418}" type="parTrans" cxnId="{58F0CE6B-D932-4471-99A0-C983C98FEE24}">
      <dgm:prSet/>
      <dgm:spPr/>
      <dgm:t>
        <a:bodyPr/>
        <a:lstStyle/>
        <a:p>
          <a:endParaRPr lang="en-US"/>
        </a:p>
      </dgm:t>
    </dgm:pt>
    <dgm:pt modelId="{3AFDD63D-7B05-4479-A7F4-69439E82B6BC}" type="sibTrans" cxnId="{58F0CE6B-D932-4471-99A0-C983C98FEE24}">
      <dgm:prSet/>
      <dgm:spPr/>
      <dgm:t>
        <a:bodyPr/>
        <a:lstStyle/>
        <a:p>
          <a:endParaRPr lang="en-US"/>
        </a:p>
      </dgm:t>
    </dgm:pt>
    <dgm:pt modelId="{4114CACD-D37C-41C1-AB08-30A05FB68222}" type="pres">
      <dgm:prSet presAssocID="{DC04AC89-E4A7-4D9F-99C2-F1BA431B89B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A62A58-5FAE-4FA4-AE7D-E5BDA645CA15}" type="pres">
      <dgm:prSet presAssocID="{AFCF6B6C-7DEC-4617-A575-D6B9EFC90E58}" presName="comp" presStyleCnt="0"/>
      <dgm:spPr/>
      <dgm:t>
        <a:bodyPr/>
        <a:lstStyle/>
        <a:p>
          <a:endParaRPr lang="en-US"/>
        </a:p>
      </dgm:t>
    </dgm:pt>
    <dgm:pt modelId="{2912D8CF-CFB7-4234-9F63-E53857F03C9C}" type="pres">
      <dgm:prSet presAssocID="{AFCF6B6C-7DEC-4617-A575-D6B9EFC90E58}" presName="box" presStyleLbl="node1" presStyleIdx="0" presStyleCnt="5" custLinFactNeighborY="0"/>
      <dgm:spPr/>
      <dgm:t>
        <a:bodyPr/>
        <a:lstStyle/>
        <a:p>
          <a:endParaRPr lang="en-US"/>
        </a:p>
      </dgm:t>
    </dgm:pt>
    <dgm:pt modelId="{D309FBF0-FD89-458C-8148-1501082A7C6D}" type="pres">
      <dgm:prSet presAssocID="{AFCF6B6C-7DEC-4617-A575-D6B9EFC90E58}" presName="img" presStyleLbl="fgImgPlace1" presStyleIdx="0" presStyleCnt="5" custScaleX="6304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0BEC463-1AB4-47CD-8A62-1335CC0CC3FF}" type="pres">
      <dgm:prSet presAssocID="{AFCF6B6C-7DEC-4617-A575-D6B9EFC90E58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F8B3E-AD1C-4905-86B7-2550D76D49F9}" type="pres">
      <dgm:prSet presAssocID="{A06382B1-D807-4523-841C-D5D52A84860F}" presName="spacer" presStyleCnt="0"/>
      <dgm:spPr/>
      <dgm:t>
        <a:bodyPr/>
        <a:lstStyle/>
        <a:p>
          <a:endParaRPr lang="en-US"/>
        </a:p>
      </dgm:t>
    </dgm:pt>
    <dgm:pt modelId="{A663A53C-777E-409C-8898-971DFD353279}" type="pres">
      <dgm:prSet presAssocID="{7DEC3018-078D-48AB-B529-45B0F2758A1A}" presName="comp" presStyleCnt="0"/>
      <dgm:spPr/>
      <dgm:t>
        <a:bodyPr/>
        <a:lstStyle/>
        <a:p>
          <a:endParaRPr lang="en-US"/>
        </a:p>
      </dgm:t>
    </dgm:pt>
    <dgm:pt modelId="{641AEB57-A522-4A10-A9D1-6F3513AD8694}" type="pres">
      <dgm:prSet presAssocID="{7DEC3018-078D-48AB-B529-45B0F2758A1A}" presName="box" presStyleLbl="node1" presStyleIdx="1" presStyleCnt="5"/>
      <dgm:spPr/>
      <dgm:t>
        <a:bodyPr/>
        <a:lstStyle/>
        <a:p>
          <a:endParaRPr lang="en-US"/>
        </a:p>
      </dgm:t>
    </dgm:pt>
    <dgm:pt modelId="{BFA450AF-4702-4354-B790-E7DCA3752C17}" type="pres">
      <dgm:prSet presAssocID="{7DEC3018-078D-48AB-B529-45B0F2758A1A}" presName="img" presStyleLbl="fgImgPlace1" presStyleIdx="1" presStyleCnt="5" custScaleX="6304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CF591C-DAF4-4D64-9CDC-6B7DE3C37A1D}" type="pres">
      <dgm:prSet presAssocID="{7DEC3018-078D-48AB-B529-45B0F2758A1A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7F819-BF58-40D4-A6B4-93A4FCFC68D3}" type="pres">
      <dgm:prSet presAssocID="{1C5E762F-90EE-414C-AF02-0C7A35D92A98}" presName="spacer" presStyleCnt="0"/>
      <dgm:spPr/>
      <dgm:t>
        <a:bodyPr/>
        <a:lstStyle/>
        <a:p>
          <a:endParaRPr lang="en-US"/>
        </a:p>
      </dgm:t>
    </dgm:pt>
    <dgm:pt modelId="{B500A173-5BE5-4DF7-BE1E-FA694E06A025}" type="pres">
      <dgm:prSet presAssocID="{AE96AA43-8622-4791-B51A-391D94667CDA}" presName="comp" presStyleCnt="0"/>
      <dgm:spPr/>
      <dgm:t>
        <a:bodyPr/>
        <a:lstStyle/>
        <a:p>
          <a:endParaRPr lang="en-US"/>
        </a:p>
      </dgm:t>
    </dgm:pt>
    <dgm:pt modelId="{2127ABEE-F6A4-4F7E-A264-3300BF23AD23}" type="pres">
      <dgm:prSet presAssocID="{AE96AA43-8622-4791-B51A-391D94667CDA}" presName="box" presStyleLbl="node1" presStyleIdx="2" presStyleCnt="5"/>
      <dgm:spPr/>
      <dgm:t>
        <a:bodyPr/>
        <a:lstStyle/>
        <a:p>
          <a:endParaRPr lang="en-US"/>
        </a:p>
      </dgm:t>
    </dgm:pt>
    <dgm:pt modelId="{B9BA4126-C5C0-413B-8061-E78DE5F4C8B3}" type="pres">
      <dgm:prSet presAssocID="{AE96AA43-8622-4791-B51A-391D94667CDA}" presName="img" presStyleLbl="fgImgPlace1" presStyleIdx="2" presStyleCnt="5" custScaleX="7016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FD9456-4B85-439A-A7AB-B17E35FB5F46}" type="pres">
      <dgm:prSet presAssocID="{AE96AA43-8622-4791-B51A-391D94667CDA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4FA6F-FF86-4455-A9B5-F5B40FCC33A9}" type="pres">
      <dgm:prSet presAssocID="{3AFDD63D-7B05-4479-A7F4-69439E82B6BC}" presName="spacer" presStyleCnt="0"/>
      <dgm:spPr/>
      <dgm:t>
        <a:bodyPr/>
        <a:lstStyle/>
        <a:p>
          <a:endParaRPr lang="en-US"/>
        </a:p>
      </dgm:t>
    </dgm:pt>
    <dgm:pt modelId="{26025312-DCE0-459F-94FC-E2B6D56D8419}" type="pres">
      <dgm:prSet presAssocID="{9F3A72C3-FED0-4F57-9058-E55DD2DA3E70}" presName="comp" presStyleCnt="0"/>
      <dgm:spPr/>
      <dgm:t>
        <a:bodyPr/>
        <a:lstStyle/>
        <a:p>
          <a:endParaRPr lang="en-US"/>
        </a:p>
      </dgm:t>
    </dgm:pt>
    <dgm:pt modelId="{9DB42B7D-725F-4AC4-946E-8326C138F9D4}" type="pres">
      <dgm:prSet presAssocID="{9F3A72C3-FED0-4F57-9058-E55DD2DA3E70}" presName="box" presStyleLbl="node1" presStyleIdx="3" presStyleCnt="5" custLinFactNeighborY="-1918"/>
      <dgm:spPr/>
      <dgm:t>
        <a:bodyPr/>
        <a:lstStyle/>
        <a:p>
          <a:endParaRPr lang="en-US"/>
        </a:p>
      </dgm:t>
    </dgm:pt>
    <dgm:pt modelId="{19D8DC8E-21BA-4385-B675-1A21B5058FE5}" type="pres">
      <dgm:prSet presAssocID="{9F3A72C3-FED0-4F57-9058-E55DD2DA3E70}" presName="img" presStyleLbl="fgImgPlace1" presStyleIdx="3" presStyleCnt="5" custScaleX="63956"/>
      <dgm:spPr>
        <a:blipFill rotWithShape="0">
          <a:blip xmlns:r="http://schemas.openxmlformats.org/officeDocument/2006/relationships" r:embed="rId3"/>
          <a:stretch>
            <a:fillRect/>
          </a:stretch>
        </a:blipFill>
        <a:effectLst/>
      </dgm:spPr>
      <dgm:t>
        <a:bodyPr/>
        <a:lstStyle/>
        <a:p>
          <a:endParaRPr lang="en-US"/>
        </a:p>
      </dgm:t>
    </dgm:pt>
    <dgm:pt modelId="{031FE48D-F90D-4F14-9275-7E1A83A8C268}" type="pres">
      <dgm:prSet presAssocID="{9F3A72C3-FED0-4F57-9058-E55DD2DA3E70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C2F33-0220-4E7B-8194-297CD9EBF65A}" type="pres">
      <dgm:prSet presAssocID="{F196D42F-0744-422B-967D-B9747DDB4F8C}" presName="spacer" presStyleCnt="0"/>
      <dgm:spPr/>
      <dgm:t>
        <a:bodyPr/>
        <a:lstStyle/>
        <a:p>
          <a:endParaRPr lang="en-US"/>
        </a:p>
      </dgm:t>
    </dgm:pt>
    <dgm:pt modelId="{437AC98C-EF9E-48D1-805D-4A023C39E762}" type="pres">
      <dgm:prSet presAssocID="{4D7BE7F4-66C3-493E-B9B2-2C754F80A7EF}" presName="comp" presStyleCnt="0"/>
      <dgm:spPr/>
      <dgm:t>
        <a:bodyPr/>
        <a:lstStyle/>
        <a:p>
          <a:endParaRPr lang="en-US"/>
        </a:p>
      </dgm:t>
    </dgm:pt>
    <dgm:pt modelId="{A863C210-79AF-4B75-8D47-BD556008158E}" type="pres">
      <dgm:prSet presAssocID="{4D7BE7F4-66C3-493E-B9B2-2C754F80A7EF}" presName="box" presStyleLbl="node1" presStyleIdx="4" presStyleCnt="5" custLinFactNeighborY="-420"/>
      <dgm:spPr/>
      <dgm:t>
        <a:bodyPr/>
        <a:lstStyle/>
        <a:p>
          <a:endParaRPr lang="en-US"/>
        </a:p>
      </dgm:t>
    </dgm:pt>
    <dgm:pt modelId="{6273E356-740D-4273-AD54-7CFA5E472020}" type="pres">
      <dgm:prSet presAssocID="{4D7BE7F4-66C3-493E-B9B2-2C754F80A7EF}" presName="img" presStyleLbl="fgImgPlace1" presStyleIdx="4" presStyleCnt="5" custScaleX="6395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05391C0-A135-4770-A63B-697FEE837B93}" type="pres">
      <dgm:prSet presAssocID="{4D7BE7F4-66C3-493E-B9B2-2C754F80A7EF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988BA-52B9-49FF-AC8B-9A0E91598F68}" type="presOf" srcId="{9F3A72C3-FED0-4F57-9058-E55DD2DA3E70}" destId="{9DB42B7D-725F-4AC4-946E-8326C138F9D4}" srcOrd="0" destOrd="0" presId="urn:microsoft.com/office/officeart/2005/8/layout/vList4#1"/>
    <dgm:cxn modelId="{CD9FF4C5-8ABC-4868-88C4-68CBA92DF7E8}" type="presOf" srcId="{AFCF6B6C-7DEC-4617-A575-D6B9EFC90E58}" destId="{B0BEC463-1AB4-47CD-8A62-1335CC0CC3FF}" srcOrd="1" destOrd="0" presId="urn:microsoft.com/office/officeart/2005/8/layout/vList4#1"/>
    <dgm:cxn modelId="{F48FAE99-1FEC-412B-9089-9FAAA56B9514}" type="presOf" srcId="{4D7BE7F4-66C3-493E-B9B2-2C754F80A7EF}" destId="{A863C210-79AF-4B75-8D47-BD556008158E}" srcOrd="0" destOrd="0" presId="urn:microsoft.com/office/officeart/2005/8/layout/vList4#1"/>
    <dgm:cxn modelId="{D858FFD1-87B8-4471-A0D5-A7E2FEA57B78}" srcId="{DC04AC89-E4A7-4D9F-99C2-F1BA431B89B5}" destId="{9F3A72C3-FED0-4F57-9058-E55DD2DA3E70}" srcOrd="3" destOrd="0" parTransId="{59E32CB4-647F-49CC-A250-5DF6DD37E5FB}" sibTransId="{F196D42F-0744-422B-967D-B9747DDB4F8C}"/>
    <dgm:cxn modelId="{E8374C54-7FF6-4F3B-B150-119DE5A07931}" type="presOf" srcId="{AFCF6B6C-7DEC-4617-A575-D6B9EFC90E58}" destId="{2912D8CF-CFB7-4234-9F63-E53857F03C9C}" srcOrd="0" destOrd="0" presId="urn:microsoft.com/office/officeart/2005/8/layout/vList4#1"/>
    <dgm:cxn modelId="{E3E1C7E2-1332-40AA-86F0-FB7AE473C146}" type="presOf" srcId="{AE96AA43-8622-4791-B51A-391D94667CDA}" destId="{F6FD9456-4B85-439A-A7AB-B17E35FB5F46}" srcOrd="1" destOrd="0" presId="urn:microsoft.com/office/officeart/2005/8/layout/vList4#1"/>
    <dgm:cxn modelId="{832B6FB5-0E09-4D78-B5B6-D7A05C6D035D}" type="presOf" srcId="{4D7BE7F4-66C3-493E-B9B2-2C754F80A7EF}" destId="{105391C0-A135-4770-A63B-697FEE837B93}" srcOrd="1" destOrd="0" presId="urn:microsoft.com/office/officeart/2005/8/layout/vList4#1"/>
    <dgm:cxn modelId="{D2767A53-B8A1-4433-B5E1-EF252AA7C081}" srcId="{DC04AC89-E4A7-4D9F-99C2-F1BA431B89B5}" destId="{7DEC3018-078D-48AB-B529-45B0F2758A1A}" srcOrd="1" destOrd="0" parTransId="{49A571C9-4ADC-44EF-B342-77A8196511F7}" sibTransId="{1C5E762F-90EE-414C-AF02-0C7A35D92A98}"/>
    <dgm:cxn modelId="{58F0CE6B-D932-4471-99A0-C983C98FEE24}" srcId="{DC04AC89-E4A7-4D9F-99C2-F1BA431B89B5}" destId="{AE96AA43-8622-4791-B51A-391D94667CDA}" srcOrd="2" destOrd="0" parTransId="{513A16D8-2DAF-41C6-8F5D-9E70A3F6A418}" sibTransId="{3AFDD63D-7B05-4479-A7F4-69439E82B6BC}"/>
    <dgm:cxn modelId="{4800F148-13DE-44EE-A3F2-39B1A1574574}" type="presOf" srcId="{9F3A72C3-FED0-4F57-9058-E55DD2DA3E70}" destId="{031FE48D-F90D-4F14-9275-7E1A83A8C268}" srcOrd="1" destOrd="0" presId="urn:microsoft.com/office/officeart/2005/8/layout/vList4#1"/>
    <dgm:cxn modelId="{413B3164-50E0-43B5-ABE6-396947BB1741}" type="presOf" srcId="{7DEC3018-078D-48AB-B529-45B0F2758A1A}" destId="{77CF591C-DAF4-4D64-9CDC-6B7DE3C37A1D}" srcOrd="1" destOrd="0" presId="urn:microsoft.com/office/officeart/2005/8/layout/vList4#1"/>
    <dgm:cxn modelId="{9564AB27-B5A1-450C-9EA5-8C60D2CE2D8D}" srcId="{DC04AC89-E4A7-4D9F-99C2-F1BA431B89B5}" destId="{AFCF6B6C-7DEC-4617-A575-D6B9EFC90E58}" srcOrd="0" destOrd="0" parTransId="{D22AFF55-502C-42B4-907B-71F66DEABD04}" sibTransId="{A06382B1-D807-4523-841C-D5D52A84860F}"/>
    <dgm:cxn modelId="{6F334E52-26A1-4620-A571-B08A534B00B8}" type="presOf" srcId="{DC04AC89-E4A7-4D9F-99C2-F1BA431B89B5}" destId="{4114CACD-D37C-41C1-AB08-30A05FB68222}" srcOrd="0" destOrd="0" presId="urn:microsoft.com/office/officeart/2005/8/layout/vList4#1"/>
    <dgm:cxn modelId="{A1E924F1-00AA-476D-8214-C7B37DAB3357}" srcId="{DC04AC89-E4A7-4D9F-99C2-F1BA431B89B5}" destId="{4D7BE7F4-66C3-493E-B9B2-2C754F80A7EF}" srcOrd="4" destOrd="0" parTransId="{01D7CE7C-2FE1-4B9B-AB6B-2D39954E6AE8}" sibTransId="{DB766E10-F43C-4CCC-B021-C1C66899E13D}"/>
    <dgm:cxn modelId="{3F3FE427-E303-4014-B3C6-EF74BC4FF387}" type="presOf" srcId="{AE96AA43-8622-4791-B51A-391D94667CDA}" destId="{2127ABEE-F6A4-4F7E-A264-3300BF23AD23}" srcOrd="0" destOrd="0" presId="urn:microsoft.com/office/officeart/2005/8/layout/vList4#1"/>
    <dgm:cxn modelId="{FE7DB30A-82A9-46CE-AE29-2B9E397BAB86}" type="presOf" srcId="{7DEC3018-078D-48AB-B529-45B0F2758A1A}" destId="{641AEB57-A522-4A10-A9D1-6F3513AD8694}" srcOrd="0" destOrd="0" presId="urn:microsoft.com/office/officeart/2005/8/layout/vList4#1"/>
    <dgm:cxn modelId="{A6CC9BCA-A064-40F7-8067-CA762FAAB070}" type="presParOf" srcId="{4114CACD-D37C-41C1-AB08-30A05FB68222}" destId="{7BA62A58-5FAE-4FA4-AE7D-E5BDA645CA15}" srcOrd="0" destOrd="0" presId="urn:microsoft.com/office/officeart/2005/8/layout/vList4#1"/>
    <dgm:cxn modelId="{FB72DAA9-74CD-45E2-9C25-FDCB3813A72D}" type="presParOf" srcId="{7BA62A58-5FAE-4FA4-AE7D-E5BDA645CA15}" destId="{2912D8CF-CFB7-4234-9F63-E53857F03C9C}" srcOrd="0" destOrd="0" presId="urn:microsoft.com/office/officeart/2005/8/layout/vList4#1"/>
    <dgm:cxn modelId="{30348D26-BA0B-4F9F-A398-A9AE13878513}" type="presParOf" srcId="{7BA62A58-5FAE-4FA4-AE7D-E5BDA645CA15}" destId="{D309FBF0-FD89-458C-8148-1501082A7C6D}" srcOrd="1" destOrd="0" presId="urn:microsoft.com/office/officeart/2005/8/layout/vList4#1"/>
    <dgm:cxn modelId="{647BA01E-4C1C-4EE1-906A-989B1D82CC20}" type="presParOf" srcId="{7BA62A58-5FAE-4FA4-AE7D-E5BDA645CA15}" destId="{B0BEC463-1AB4-47CD-8A62-1335CC0CC3FF}" srcOrd="2" destOrd="0" presId="urn:microsoft.com/office/officeart/2005/8/layout/vList4#1"/>
    <dgm:cxn modelId="{87F5A2D6-E720-401D-B09B-C598FA72677E}" type="presParOf" srcId="{4114CACD-D37C-41C1-AB08-30A05FB68222}" destId="{C8BF8B3E-AD1C-4905-86B7-2550D76D49F9}" srcOrd="1" destOrd="0" presId="urn:microsoft.com/office/officeart/2005/8/layout/vList4#1"/>
    <dgm:cxn modelId="{704E2EE8-5EEB-4072-AAA1-1C5423D4A8F9}" type="presParOf" srcId="{4114CACD-D37C-41C1-AB08-30A05FB68222}" destId="{A663A53C-777E-409C-8898-971DFD353279}" srcOrd="2" destOrd="0" presId="urn:microsoft.com/office/officeart/2005/8/layout/vList4#1"/>
    <dgm:cxn modelId="{48B5EC45-111A-4510-8AD6-40C044D06F08}" type="presParOf" srcId="{A663A53C-777E-409C-8898-971DFD353279}" destId="{641AEB57-A522-4A10-A9D1-6F3513AD8694}" srcOrd="0" destOrd="0" presId="urn:microsoft.com/office/officeart/2005/8/layout/vList4#1"/>
    <dgm:cxn modelId="{1251F217-6234-4973-BA1A-C5616878E521}" type="presParOf" srcId="{A663A53C-777E-409C-8898-971DFD353279}" destId="{BFA450AF-4702-4354-B790-E7DCA3752C17}" srcOrd="1" destOrd="0" presId="urn:microsoft.com/office/officeart/2005/8/layout/vList4#1"/>
    <dgm:cxn modelId="{936E6806-9005-4606-8A02-507D9B9388D2}" type="presParOf" srcId="{A663A53C-777E-409C-8898-971DFD353279}" destId="{77CF591C-DAF4-4D64-9CDC-6B7DE3C37A1D}" srcOrd="2" destOrd="0" presId="urn:microsoft.com/office/officeart/2005/8/layout/vList4#1"/>
    <dgm:cxn modelId="{4A60E5EA-6C17-448F-AEEC-7D90CD561246}" type="presParOf" srcId="{4114CACD-D37C-41C1-AB08-30A05FB68222}" destId="{A467F819-BF58-40D4-A6B4-93A4FCFC68D3}" srcOrd="3" destOrd="0" presId="urn:microsoft.com/office/officeart/2005/8/layout/vList4#1"/>
    <dgm:cxn modelId="{4B072A1F-EA36-4ED1-959C-DDFCB5D4ABCB}" type="presParOf" srcId="{4114CACD-D37C-41C1-AB08-30A05FB68222}" destId="{B500A173-5BE5-4DF7-BE1E-FA694E06A025}" srcOrd="4" destOrd="0" presId="urn:microsoft.com/office/officeart/2005/8/layout/vList4#1"/>
    <dgm:cxn modelId="{C57102D1-4767-4A86-A3BF-60583798DEBF}" type="presParOf" srcId="{B500A173-5BE5-4DF7-BE1E-FA694E06A025}" destId="{2127ABEE-F6A4-4F7E-A264-3300BF23AD23}" srcOrd="0" destOrd="0" presId="urn:microsoft.com/office/officeart/2005/8/layout/vList4#1"/>
    <dgm:cxn modelId="{86FBAC6B-4DE3-403A-A4A2-5C1A672AFF25}" type="presParOf" srcId="{B500A173-5BE5-4DF7-BE1E-FA694E06A025}" destId="{B9BA4126-C5C0-413B-8061-E78DE5F4C8B3}" srcOrd="1" destOrd="0" presId="urn:microsoft.com/office/officeart/2005/8/layout/vList4#1"/>
    <dgm:cxn modelId="{FBD3DBD6-D0A7-41EE-8D6D-B516F2939A1D}" type="presParOf" srcId="{B500A173-5BE5-4DF7-BE1E-FA694E06A025}" destId="{F6FD9456-4B85-439A-A7AB-B17E35FB5F46}" srcOrd="2" destOrd="0" presId="urn:microsoft.com/office/officeart/2005/8/layout/vList4#1"/>
    <dgm:cxn modelId="{A9C0F21F-A5DC-4D7F-B00A-0A1F8514567F}" type="presParOf" srcId="{4114CACD-D37C-41C1-AB08-30A05FB68222}" destId="{FB44FA6F-FF86-4455-A9B5-F5B40FCC33A9}" srcOrd="5" destOrd="0" presId="urn:microsoft.com/office/officeart/2005/8/layout/vList4#1"/>
    <dgm:cxn modelId="{3C65509A-40DD-47AE-A5AF-BC464C179922}" type="presParOf" srcId="{4114CACD-D37C-41C1-AB08-30A05FB68222}" destId="{26025312-DCE0-459F-94FC-E2B6D56D8419}" srcOrd="6" destOrd="0" presId="urn:microsoft.com/office/officeart/2005/8/layout/vList4#1"/>
    <dgm:cxn modelId="{187FDE1C-7AC6-4D6D-99F2-9D40C15E885C}" type="presParOf" srcId="{26025312-DCE0-459F-94FC-E2B6D56D8419}" destId="{9DB42B7D-725F-4AC4-946E-8326C138F9D4}" srcOrd="0" destOrd="0" presId="urn:microsoft.com/office/officeart/2005/8/layout/vList4#1"/>
    <dgm:cxn modelId="{810BC56E-A297-460B-B07A-DFE119F5ABA6}" type="presParOf" srcId="{26025312-DCE0-459F-94FC-E2B6D56D8419}" destId="{19D8DC8E-21BA-4385-B675-1A21B5058FE5}" srcOrd="1" destOrd="0" presId="urn:microsoft.com/office/officeart/2005/8/layout/vList4#1"/>
    <dgm:cxn modelId="{1958DC72-30DF-4878-ABC8-3254F8752C9A}" type="presParOf" srcId="{26025312-DCE0-459F-94FC-E2B6D56D8419}" destId="{031FE48D-F90D-4F14-9275-7E1A83A8C268}" srcOrd="2" destOrd="0" presId="urn:microsoft.com/office/officeart/2005/8/layout/vList4#1"/>
    <dgm:cxn modelId="{023AA4C9-6EE9-4815-8B4E-C655503362DB}" type="presParOf" srcId="{4114CACD-D37C-41C1-AB08-30A05FB68222}" destId="{85DC2F33-0220-4E7B-8194-297CD9EBF65A}" srcOrd="7" destOrd="0" presId="urn:microsoft.com/office/officeart/2005/8/layout/vList4#1"/>
    <dgm:cxn modelId="{F449EC35-1FB2-49F7-BD70-B47BE4F7EB3C}" type="presParOf" srcId="{4114CACD-D37C-41C1-AB08-30A05FB68222}" destId="{437AC98C-EF9E-48D1-805D-4A023C39E762}" srcOrd="8" destOrd="0" presId="urn:microsoft.com/office/officeart/2005/8/layout/vList4#1"/>
    <dgm:cxn modelId="{BAD79537-2E44-478E-A037-97A47DC18438}" type="presParOf" srcId="{437AC98C-EF9E-48D1-805D-4A023C39E762}" destId="{A863C210-79AF-4B75-8D47-BD556008158E}" srcOrd="0" destOrd="0" presId="urn:microsoft.com/office/officeart/2005/8/layout/vList4#1"/>
    <dgm:cxn modelId="{9FE35460-D1D8-4863-916D-C08949EC8455}" type="presParOf" srcId="{437AC98C-EF9E-48D1-805D-4A023C39E762}" destId="{6273E356-740D-4273-AD54-7CFA5E472020}" srcOrd="1" destOrd="0" presId="urn:microsoft.com/office/officeart/2005/8/layout/vList4#1"/>
    <dgm:cxn modelId="{E1F06BF8-6F4B-46B3-A0A8-75F1531D67FC}" type="presParOf" srcId="{437AC98C-EF9E-48D1-805D-4A023C39E762}" destId="{105391C0-A135-4770-A63B-697FEE837B93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1104CD-33B6-4795-966B-6BA95903347A}">
      <dsp:nvSpPr>
        <dsp:cNvPr id="0" name=""/>
        <dsp:cNvSpPr/>
      </dsp:nvSpPr>
      <dsp:spPr>
        <a:xfrm>
          <a:off x="98" y="51620"/>
          <a:ext cx="1780363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Detailed Design</a:t>
          </a:r>
          <a:endParaRPr lang="en-US" sz="1400" kern="1200" dirty="0"/>
        </a:p>
      </dsp:txBody>
      <dsp:txXfrm>
        <a:off x="98" y="51620"/>
        <a:ext cx="1780363" cy="887358"/>
      </dsp:txXfrm>
    </dsp:sp>
    <dsp:sp modelId="{24A3BFAD-5C4D-4B9C-AA29-E2C68135984D}">
      <dsp:nvSpPr>
        <dsp:cNvPr id="0" name=""/>
        <dsp:cNvSpPr/>
      </dsp:nvSpPr>
      <dsp:spPr>
        <a:xfrm>
          <a:off x="1628683" y="51620"/>
          <a:ext cx="1517786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Design Review</a:t>
          </a:r>
          <a:endParaRPr lang="en-US" sz="1300" kern="1200" dirty="0"/>
        </a:p>
      </dsp:txBody>
      <dsp:txXfrm>
        <a:off x="1628683" y="51620"/>
        <a:ext cx="1517786" cy="887358"/>
      </dsp:txXfrm>
    </dsp:sp>
    <dsp:sp modelId="{B0B68213-E466-4E5C-B375-0D8DA9A57F8E}">
      <dsp:nvSpPr>
        <dsp:cNvPr id="0" name=""/>
        <dsp:cNvSpPr/>
      </dsp:nvSpPr>
      <dsp:spPr>
        <a:xfrm>
          <a:off x="2994691" y="51620"/>
          <a:ext cx="1517786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Code</a:t>
          </a:r>
          <a:endParaRPr lang="en-US" sz="1300" kern="1200" dirty="0"/>
        </a:p>
      </dsp:txBody>
      <dsp:txXfrm>
        <a:off x="2994691" y="51620"/>
        <a:ext cx="1517786" cy="887358"/>
      </dsp:txXfrm>
    </dsp:sp>
    <dsp:sp modelId="{B6D821D0-3DC3-412B-8D3A-1D1466B6D8AF}">
      <dsp:nvSpPr>
        <dsp:cNvPr id="0" name=""/>
        <dsp:cNvSpPr/>
      </dsp:nvSpPr>
      <dsp:spPr>
        <a:xfrm>
          <a:off x="4360699" y="51620"/>
          <a:ext cx="1517786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Code Review</a:t>
          </a:r>
          <a:endParaRPr lang="en-US" sz="1300" kern="1200" dirty="0"/>
        </a:p>
      </dsp:txBody>
      <dsp:txXfrm>
        <a:off x="4360699" y="51620"/>
        <a:ext cx="1517786" cy="887358"/>
      </dsp:txXfrm>
    </dsp:sp>
    <dsp:sp modelId="{182821EB-D931-40B5-9F88-33AD61F30108}">
      <dsp:nvSpPr>
        <dsp:cNvPr id="0" name=""/>
        <dsp:cNvSpPr/>
      </dsp:nvSpPr>
      <dsp:spPr>
        <a:xfrm>
          <a:off x="5726706" y="51620"/>
          <a:ext cx="1517786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JUnit</a:t>
          </a:r>
          <a:r>
            <a:rPr lang="en-US" sz="1300" kern="1200" dirty="0" smtClean="0"/>
            <a:t> Test</a:t>
          </a:r>
          <a:endParaRPr lang="en-US" sz="1300" kern="1200" dirty="0"/>
        </a:p>
      </dsp:txBody>
      <dsp:txXfrm>
        <a:off x="5726706" y="51620"/>
        <a:ext cx="1517786" cy="887358"/>
      </dsp:txXfrm>
    </dsp:sp>
    <dsp:sp modelId="{F32CE62C-FFE2-4845-962A-36359786275A}">
      <dsp:nvSpPr>
        <dsp:cNvPr id="0" name=""/>
        <dsp:cNvSpPr/>
      </dsp:nvSpPr>
      <dsp:spPr>
        <a:xfrm>
          <a:off x="7092714" y="51620"/>
          <a:ext cx="1517786" cy="887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Peer Code Review</a:t>
          </a:r>
          <a:endParaRPr lang="en-US" sz="1300" kern="1200" dirty="0"/>
        </a:p>
      </dsp:txBody>
      <dsp:txXfrm>
        <a:off x="7092714" y="51620"/>
        <a:ext cx="1517786" cy="8873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1104CD-33B6-4795-966B-6BA95903347A}">
      <dsp:nvSpPr>
        <dsp:cNvPr id="0" name=""/>
        <dsp:cNvSpPr/>
      </dsp:nvSpPr>
      <dsp:spPr>
        <a:xfrm>
          <a:off x="98" y="202893"/>
          <a:ext cx="1780363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Detailed Design</a:t>
          </a:r>
          <a:endParaRPr lang="en-US" sz="1400" kern="1200" dirty="0"/>
        </a:p>
      </dsp:txBody>
      <dsp:txXfrm>
        <a:off x="98" y="202893"/>
        <a:ext cx="1780363" cy="813412"/>
      </dsp:txXfrm>
    </dsp:sp>
    <dsp:sp modelId="{24A3BFAD-5C4D-4B9C-AA29-E2C68135984D}">
      <dsp:nvSpPr>
        <dsp:cNvPr id="0" name=""/>
        <dsp:cNvSpPr/>
      </dsp:nvSpPr>
      <dsp:spPr>
        <a:xfrm>
          <a:off x="1628683" y="202893"/>
          <a:ext cx="1517786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 Review</a:t>
          </a:r>
          <a:endParaRPr lang="en-US" sz="1400" kern="1200" dirty="0"/>
        </a:p>
      </dsp:txBody>
      <dsp:txXfrm>
        <a:off x="1628683" y="202893"/>
        <a:ext cx="1517786" cy="813412"/>
      </dsp:txXfrm>
    </dsp:sp>
    <dsp:sp modelId="{B0B68213-E466-4E5C-B375-0D8DA9A57F8E}">
      <dsp:nvSpPr>
        <dsp:cNvPr id="0" name=""/>
        <dsp:cNvSpPr/>
      </dsp:nvSpPr>
      <dsp:spPr>
        <a:xfrm>
          <a:off x="2994691" y="202893"/>
          <a:ext cx="1517786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Code</a:t>
          </a:r>
          <a:endParaRPr lang="en-US" sz="1400" kern="1200" dirty="0"/>
        </a:p>
      </dsp:txBody>
      <dsp:txXfrm>
        <a:off x="2994691" y="202893"/>
        <a:ext cx="1517786" cy="813412"/>
      </dsp:txXfrm>
    </dsp:sp>
    <dsp:sp modelId="{B6D821D0-3DC3-412B-8D3A-1D1466B6D8AF}">
      <dsp:nvSpPr>
        <dsp:cNvPr id="0" name=""/>
        <dsp:cNvSpPr/>
      </dsp:nvSpPr>
      <dsp:spPr>
        <a:xfrm>
          <a:off x="4360699" y="202893"/>
          <a:ext cx="1517786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Code Review</a:t>
          </a:r>
          <a:endParaRPr lang="en-US" sz="1400" kern="1200" dirty="0"/>
        </a:p>
      </dsp:txBody>
      <dsp:txXfrm>
        <a:off x="4360699" y="202893"/>
        <a:ext cx="1517786" cy="813412"/>
      </dsp:txXfrm>
    </dsp:sp>
    <dsp:sp modelId="{182821EB-D931-40B5-9F88-33AD61F30108}">
      <dsp:nvSpPr>
        <dsp:cNvPr id="0" name=""/>
        <dsp:cNvSpPr/>
      </dsp:nvSpPr>
      <dsp:spPr>
        <a:xfrm>
          <a:off x="5726706" y="202893"/>
          <a:ext cx="1517786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JUnit</a:t>
          </a:r>
          <a:r>
            <a:rPr lang="en-US" sz="1400" kern="1200" dirty="0" smtClean="0"/>
            <a:t> Test</a:t>
          </a:r>
          <a:endParaRPr lang="en-US" sz="1400" kern="1200" dirty="0"/>
        </a:p>
      </dsp:txBody>
      <dsp:txXfrm>
        <a:off x="5726706" y="202893"/>
        <a:ext cx="1517786" cy="813412"/>
      </dsp:txXfrm>
    </dsp:sp>
    <dsp:sp modelId="{F32CE62C-FFE2-4845-962A-36359786275A}">
      <dsp:nvSpPr>
        <dsp:cNvPr id="0" name=""/>
        <dsp:cNvSpPr/>
      </dsp:nvSpPr>
      <dsp:spPr>
        <a:xfrm>
          <a:off x="7092714" y="202893"/>
          <a:ext cx="1517786" cy="813412"/>
        </a:xfrm>
        <a:prstGeom prst="chevron">
          <a:avLst/>
        </a:prstGeom>
        <a:solidFill>
          <a:srgbClr val="008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Peer Code Review</a:t>
          </a:r>
          <a:endParaRPr lang="en-US" sz="1400" kern="1200" dirty="0"/>
        </a:p>
      </dsp:txBody>
      <dsp:txXfrm>
        <a:off x="7092714" y="202893"/>
        <a:ext cx="1517786" cy="81341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1104CD-33B6-4795-966B-6BA95903347A}">
      <dsp:nvSpPr>
        <dsp:cNvPr id="0" name=""/>
        <dsp:cNvSpPr/>
      </dsp:nvSpPr>
      <dsp:spPr>
        <a:xfrm>
          <a:off x="624" y="155781"/>
          <a:ext cx="1627953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Detailed Design</a:t>
          </a:r>
          <a:endParaRPr lang="en-US" sz="1400" kern="1200" dirty="0"/>
        </a:p>
      </dsp:txBody>
      <dsp:txXfrm>
        <a:off x="624" y="155781"/>
        <a:ext cx="1627953" cy="831437"/>
      </dsp:txXfrm>
    </dsp:sp>
    <dsp:sp modelId="{24A3BFAD-5C4D-4B9C-AA29-E2C68135984D}">
      <dsp:nvSpPr>
        <dsp:cNvPr id="0" name=""/>
        <dsp:cNvSpPr/>
      </dsp:nvSpPr>
      <dsp:spPr>
        <a:xfrm>
          <a:off x="1473435" y="155781"/>
          <a:ext cx="1551421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 Review</a:t>
          </a:r>
          <a:endParaRPr lang="en-US" sz="1400" kern="1200" dirty="0"/>
        </a:p>
      </dsp:txBody>
      <dsp:txXfrm>
        <a:off x="1473435" y="155781"/>
        <a:ext cx="1551421" cy="831437"/>
      </dsp:txXfrm>
    </dsp:sp>
    <dsp:sp modelId="{B0B68213-E466-4E5C-B375-0D8DA9A57F8E}">
      <dsp:nvSpPr>
        <dsp:cNvPr id="0" name=""/>
        <dsp:cNvSpPr/>
      </dsp:nvSpPr>
      <dsp:spPr>
        <a:xfrm>
          <a:off x="2869715" y="155781"/>
          <a:ext cx="1551421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Code</a:t>
          </a:r>
          <a:endParaRPr lang="en-US" sz="1400" kern="1200" dirty="0"/>
        </a:p>
      </dsp:txBody>
      <dsp:txXfrm>
        <a:off x="2869715" y="155781"/>
        <a:ext cx="1551421" cy="831437"/>
      </dsp:txXfrm>
    </dsp:sp>
    <dsp:sp modelId="{B6D821D0-3DC3-412B-8D3A-1D1466B6D8AF}">
      <dsp:nvSpPr>
        <dsp:cNvPr id="0" name=""/>
        <dsp:cNvSpPr/>
      </dsp:nvSpPr>
      <dsp:spPr>
        <a:xfrm>
          <a:off x="4265994" y="155781"/>
          <a:ext cx="1551421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Code Review</a:t>
          </a:r>
          <a:endParaRPr lang="en-US" sz="1400" kern="1200" dirty="0"/>
        </a:p>
      </dsp:txBody>
      <dsp:txXfrm>
        <a:off x="4265994" y="155781"/>
        <a:ext cx="1551421" cy="831437"/>
      </dsp:txXfrm>
    </dsp:sp>
    <dsp:sp modelId="{182821EB-D931-40B5-9F88-33AD61F30108}">
      <dsp:nvSpPr>
        <dsp:cNvPr id="0" name=""/>
        <dsp:cNvSpPr/>
      </dsp:nvSpPr>
      <dsp:spPr>
        <a:xfrm>
          <a:off x="5662274" y="155781"/>
          <a:ext cx="1551421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JUnit</a:t>
          </a:r>
          <a:r>
            <a:rPr lang="en-US" sz="1400" kern="1200" dirty="0" smtClean="0"/>
            <a:t> Test</a:t>
          </a:r>
          <a:endParaRPr lang="en-US" sz="1400" kern="1200" dirty="0"/>
        </a:p>
      </dsp:txBody>
      <dsp:txXfrm>
        <a:off x="5662274" y="155781"/>
        <a:ext cx="1551421" cy="831437"/>
      </dsp:txXfrm>
    </dsp:sp>
    <dsp:sp modelId="{F32CE62C-FFE2-4845-962A-36359786275A}">
      <dsp:nvSpPr>
        <dsp:cNvPr id="0" name=""/>
        <dsp:cNvSpPr/>
      </dsp:nvSpPr>
      <dsp:spPr>
        <a:xfrm>
          <a:off x="7058553" y="155781"/>
          <a:ext cx="1551421" cy="831437"/>
        </a:xfrm>
        <a:prstGeom prst="chevron">
          <a:avLst/>
        </a:prstGeom>
        <a:solidFill>
          <a:srgbClr val="C0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Peer Code Review</a:t>
          </a:r>
          <a:endParaRPr lang="en-US" sz="1400" kern="1200" dirty="0"/>
        </a:p>
      </dsp:txBody>
      <dsp:txXfrm>
        <a:off x="7058553" y="155781"/>
        <a:ext cx="1551421" cy="831437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A40C1CE-AB9F-48FF-8F08-57C4F02A5BE3}">
      <dsp:nvSpPr>
        <dsp:cNvPr id="0" name=""/>
        <dsp:cNvSpPr/>
      </dsp:nvSpPr>
      <dsp:spPr>
        <a:xfrm rot="2077733">
          <a:off x="1793963" y="3524356"/>
          <a:ext cx="1796773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1796773" y="2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77A77-18B4-439D-BE76-F307982FE28E}">
      <dsp:nvSpPr>
        <dsp:cNvPr id="0" name=""/>
        <dsp:cNvSpPr/>
      </dsp:nvSpPr>
      <dsp:spPr>
        <a:xfrm rot="543478">
          <a:off x="1943220" y="2785794"/>
          <a:ext cx="1586506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1586506" y="2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F739B-6E7E-446C-B5DB-474C4401C4A2}">
      <dsp:nvSpPr>
        <dsp:cNvPr id="0" name=""/>
        <dsp:cNvSpPr/>
      </dsp:nvSpPr>
      <dsp:spPr>
        <a:xfrm rot="20900485">
          <a:off x="1936637" y="2256506"/>
          <a:ext cx="1597209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1597209" y="2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37DA2-7A4E-400D-9EB1-08560DFC4455}">
      <dsp:nvSpPr>
        <dsp:cNvPr id="0" name=""/>
        <dsp:cNvSpPr/>
      </dsp:nvSpPr>
      <dsp:spPr>
        <a:xfrm rot="18427473">
          <a:off x="1647270" y="1600212"/>
          <a:ext cx="728284" cy="46230"/>
        </a:xfrm>
        <a:custGeom>
          <a:avLst/>
          <a:gdLst/>
          <a:ahLst/>
          <a:cxnLst/>
          <a:rect l="0" t="0" r="0" b="0"/>
          <a:pathLst>
            <a:path>
              <a:moveTo>
                <a:pt x="0" y="23115"/>
              </a:moveTo>
              <a:lnTo>
                <a:pt x="728284" y="231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BCEE5-640A-4B7A-B205-78D7A57CD9F7}">
      <dsp:nvSpPr>
        <dsp:cNvPr id="0" name=""/>
        <dsp:cNvSpPr/>
      </dsp:nvSpPr>
      <dsp:spPr>
        <a:xfrm>
          <a:off x="339492" y="1628911"/>
          <a:ext cx="1898377" cy="1898377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B1901-91A3-4D62-B61A-F76091C6993F}">
      <dsp:nvSpPr>
        <dsp:cNvPr id="0" name=""/>
        <dsp:cNvSpPr/>
      </dsp:nvSpPr>
      <dsp:spPr>
        <a:xfrm>
          <a:off x="535533" y="205403"/>
          <a:ext cx="4236198" cy="11390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Integrity</a:t>
          </a:r>
          <a:endParaRPr lang="en-US" sz="2400" kern="1200" dirty="0"/>
        </a:p>
      </dsp:txBody>
      <dsp:txXfrm>
        <a:off x="535533" y="205403"/>
        <a:ext cx="4236198" cy="1139026"/>
      </dsp:txXfrm>
    </dsp:sp>
    <dsp:sp modelId="{50D7849F-5660-458A-9D95-B3186DA51786}">
      <dsp:nvSpPr>
        <dsp:cNvPr id="0" name=""/>
        <dsp:cNvSpPr/>
      </dsp:nvSpPr>
      <dsp:spPr>
        <a:xfrm>
          <a:off x="3053930" y="1196862"/>
          <a:ext cx="4337469" cy="11390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Performance</a:t>
          </a:r>
          <a:endParaRPr lang="en-US" sz="2400" kern="1200" dirty="0"/>
        </a:p>
      </dsp:txBody>
      <dsp:txXfrm>
        <a:off x="3053930" y="1196862"/>
        <a:ext cx="4337469" cy="1139026"/>
      </dsp:txXfrm>
    </dsp:sp>
    <dsp:sp modelId="{1BBD9793-AE73-4755-B101-149CE563E9F0}">
      <dsp:nvSpPr>
        <dsp:cNvPr id="0" name=""/>
        <dsp:cNvSpPr/>
      </dsp:nvSpPr>
      <dsp:spPr>
        <a:xfrm>
          <a:off x="3238624" y="2650470"/>
          <a:ext cx="4152775" cy="11390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Usability</a:t>
          </a:r>
          <a:endParaRPr lang="en-US" sz="2400" kern="1200" dirty="0"/>
        </a:p>
      </dsp:txBody>
      <dsp:txXfrm>
        <a:off x="3238624" y="2650470"/>
        <a:ext cx="4152775" cy="1139026"/>
      </dsp:txXfrm>
    </dsp:sp>
    <dsp:sp modelId="{7AC42F1F-7DCA-42BF-B8E0-7146683A8C8E}">
      <dsp:nvSpPr>
        <dsp:cNvPr id="0" name=""/>
        <dsp:cNvSpPr/>
      </dsp:nvSpPr>
      <dsp:spPr>
        <a:xfrm>
          <a:off x="2137761" y="4017173"/>
          <a:ext cx="4118787" cy="11390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Extensibility</a:t>
          </a:r>
          <a:endParaRPr lang="en-US" sz="2400" kern="1200" dirty="0"/>
        </a:p>
      </dsp:txBody>
      <dsp:txXfrm>
        <a:off x="2137761" y="4017173"/>
        <a:ext cx="4118787" cy="113902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12D8CF-CFB7-4234-9F63-E53857F03C9C}">
      <dsp:nvSpPr>
        <dsp:cNvPr id="0" name=""/>
        <dsp:cNvSpPr/>
      </dsp:nvSpPr>
      <dsp:spPr>
        <a:xfrm>
          <a:off x="0" y="0"/>
          <a:ext cx="8077200" cy="78968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Natural to Ptolemy models</a:t>
          </a:r>
        </a:p>
      </dsp:txBody>
      <dsp:txXfrm>
        <a:off x="1694408" y="0"/>
        <a:ext cx="6382791" cy="789682"/>
      </dsp:txXfrm>
    </dsp:sp>
    <dsp:sp modelId="{D309FBF0-FD89-458C-8148-1501082A7C6D}">
      <dsp:nvSpPr>
        <dsp:cNvPr id="0" name=""/>
        <dsp:cNvSpPr/>
      </dsp:nvSpPr>
      <dsp:spPr>
        <a:xfrm>
          <a:off x="377428" y="78968"/>
          <a:ext cx="1018518" cy="6317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AEB57-A522-4A10-A9D1-6F3513AD8694}">
      <dsp:nvSpPr>
        <dsp:cNvPr id="0" name=""/>
        <dsp:cNvSpPr/>
      </dsp:nvSpPr>
      <dsp:spPr>
        <a:xfrm>
          <a:off x="0" y="868650"/>
          <a:ext cx="8077200" cy="78968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Low development cost</a:t>
          </a:r>
        </a:p>
      </dsp:txBody>
      <dsp:txXfrm>
        <a:off x="1694408" y="868650"/>
        <a:ext cx="6382791" cy="789682"/>
      </dsp:txXfrm>
    </dsp:sp>
    <dsp:sp modelId="{BFA450AF-4702-4354-B790-E7DCA3752C17}">
      <dsp:nvSpPr>
        <dsp:cNvPr id="0" name=""/>
        <dsp:cNvSpPr/>
      </dsp:nvSpPr>
      <dsp:spPr>
        <a:xfrm>
          <a:off x="377428" y="947618"/>
          <a:ext cx="1018518" cy="6317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7ABEE-F6A4-4F7E-A264-3300BF23AD23}">
      <dsp:nvSpPr>
        <dsp:cNvPr id="0" name=""/>
        <dsp:cNvSpPr/>
      </dsp:nvSpPr>
      <dsp:spPr>
        <a:xfrm>
          <a:off x="0" y="1737300"/>
          <a:ext cx="8077200" cy="78968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Works well with our constraints</a:t>
          </a:r>
        </a:p>
      </dsp:txBody>
      <dsp:txXfrm>
        <a:off x="1694408" y="1737300"/>
        <a:ext cx="6382791" cy="789682"/>
      </dsp:txXfrm>
    </dsp:sp>
    <dsp:sp modelId="{B9BA4126-C5C0-413B-8061-E78DE5F4C8B3}">
      <dsp:nvSpPr>
        <dsp:cNvPr id="0" name=""/>
        <dsp:cNvSpPr/>
      </dsp:nvSpPr>
      <dsp:spPr>
        <a:xfrm>
          <a:off x="319935" y="1816268"/>
          <a:ext cx="1133505" cy="6317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42B7D-725F-4AC4-946E-8326C138F9D4}">
      <dsp:nvSpPr>
        <dsp:cNvPr id="0" name=""/>
        <dsp:cNvSpPr/>
      </dsp:nvSpPr>
      <dsp:spPr>
        <a:xfrm>
          <a:off x="0" y="2590804"/>
          <a:ext cx="8077200" cy="78968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Does not have built-in mechanism to keep relationships between models</a:t>
          </a:r>
        </a:p>
      </dsp:txBody>
      <dsp:txXfrm>
        <a:off x="1694408" y="2590804"/>
        <a:ext cx="6382791" cy="789682"/>
      </dsp:txXfrm>
    </dsp:sp>
    <dsp:sp modelId="{19D8DC8E-21BA-4385-B675-1A21B5058FE5}">
      <dsp:nvSpPr>
        <dsp:cNvPr id="0" name=""/>
        <dsp:cNvSpPr/>
      </dsp:nvSpPr>
      <dsp:spPr>
        <a:xfrm>
          <a:off x="370102" y="2684918"/>
          <a:ext cx="1033170" cy="6317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3C210-79AF-4B75-8D47-BD556008158E}">
      <dsp:nvSpPr>
        <dsp:cNvPr id="0" name=""/>
        <dsp:cNvSpPr/>
      </dsp:nvSpPr>
      <dsp:spPr>
        <a:xfrm>
          <a:off x="0" y="3471284"/>
          <a:ext cx="8077200" cy="78968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spc="0" normalizeH="0" baseline="0" noProof="0" dirty="0" smtClean="0">
              <a:ln/>
              <a:effectLst/>
              <a:uLnTx/>
              <a:uFillTx/>
              <a:latin typeface="+mn-lt"/>
              <a:ea typeface="+mn-ea"/>
              <a:cs typeface="+mn-cs"/>
            </a:rPr>
            <a:t>Performance is slow </a:t>
          </a:r>
        </a:p>
      </dsp:txBody>
      <dsp:txXfrm>
        <a:off x="1694408" y="3471284"/>
        <a:ext cx="6382791" cy="789682"/>
      </dsp:txXfrm>
    </dsp:sp>
    <dsp:sp modelId="{6273E356-740D-4273-AD54-7CFA5E472020}">
      <dsp:nvSpPr>
        <dsp:cNvPr id="0" name=""/>
        <dsp:cNvSpPr/>
      </dsp:nvSpPr>
      <dsp:spPr>
        <a:xfrm>
          <a:off x="370102" y="3553569"/>
          <a:ext cx="1033170" cy="6317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0.64167</cdr:x>
      <cdr:y>0.04688</cdr:y>
    </cdr:from>
    <cdr:to>
      <cdr:x>0.95209</cdr:x>
      <cdr:y>0.16147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867400" y="228600"/>
          <a:ext cx="2838480" cy="5588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/>
            <a:t>Total</a:t>
          </a:r>
          <a:r>
            <a:rPr lang="en-US" sz="1800" b="1" baseline="0" dirty="0"/>
            <a:t> Actual Hours - 1728</a:t>
          </a:r>
          <a:endParaRPr lang="en-US" sz="18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0.575</cdr:x>
      <cdr:y>0.8</cdr:y>
    </cdr:from>
    <cdr:to>
      <cdr:x>0.925</cdr:x>
      <cdr:y>0.92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257799" y="4572000"/>
          <a:ext cx="3200400" cy="6858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lvl="0" algn="ctr" rtl="0"/>
          <a:r>
            <a:rPr lang="en-US" sz="1800" kern="1200" dirty="0" smtClean="0">
              <a:solidFill>
                <a:schemeClr val="bg1"/>
              </a:solidFill>
            </a:rPr>
            <a:t>927 </a:t>
          </a:r>
          <a:r>
            <a:rPr lang="en-US" sz="1800" kern="1200" dirty="0">
              <a:solidFill>
                <a:schemeClr val="bg1"/>
              </a:solidFill>
            </a:rPr>
            <a:t>Development hours</a:t>
          </a:r>
        </a:p>
        <a:p xmlns:a="http://schemas.openxmlformats.org/drawingml/2006/main">
          <a:pPr lvl="0" algn="ctr" rtl="0"/>
          <a:r>
            <a:rPr lang="en-US" sz="1800" kern="1200" dirty="0">
              <a:solidFill>
                <a:schemeClr val="bg1"/>
              </a:solidFill>
            </a:rPr>
            <a:t>54% of total time</a:t>
          </a:r>
        </a:p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98D3-C2CF-4998-B772-32415F6AA4D1}" type="datetimeFigureOut">
              <a:rPr lang="en-US" smtClean="0"/>
              <a:pPr/>
              <a:t>8/5/2010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5D974-6C07-4A43-83C6-16B1A88D4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4564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3888-8D1E-481F-B7F9-4FC45BA48FC2}" type="datetimeFigureOut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57E09-24E5-4BB8-9541-8C839AA13F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981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6D0-ED76-49A3-8705-5B42D7F3614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6D0-ED76-49A3-8705-5B42D7F3614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6D0-ED76-49A3-8705-5B42D7F3614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Layered</a:t>
            </a:r>
            <a:r>
              <a:rPr lang="en-US" baseline="0" dirty="0" smtClean="0"/>
              <a:t>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Coming up with process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Grows at</a:t>
            </a:r>
            <a:r>
              <a:rPr lang="en-US" baseline="0" dirty="0" smtClean="0"/>
              <a:t> a constant rate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D118F-A4BD-4521-8081-0C1574E5073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78</a:t>
            </a:fld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89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90</a:t>
            </a:fld>
            <a:endParaRPr 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92</a:t>
            </a:fld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57E09-24E5-4BB8-9541-8C839AA13F37}" type="slidenum">
              <a:rPr lang="en-US" smtClean="0"/>
              <a:pPr/>
              <a:t>93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7"/>
            <a:chOff x="-3765" y="4832896"/>
            <a:chExt cx="9147765" cy="2032191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7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4DD1B7-9F60-435F-8F36-08977EBF0976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22367"/>
            <a:ext cx="2330195" cy="160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28FA-A5EB-478E-B29F-A35A6DB553DB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443C-86ED-432E-858E-898CDF279B6C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324600"/>
            <a:ext cx="1920240" cy="365760"/>
          </a:xfrm>
        </p:spPr>
        <p:txBody>
          <a:bodyPr/>
          <a:lstStyle/>
          <a:p>
            <a:fld id="{22A4A08C-7692-4F3B-9CBE-7B4B82B6FE68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91000" y="6324600"/>
            <a:ext cx="235068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2968" y="6248400"/>
            <a:ext cx="478632" cy="448469"/>
          </a:xfrm>
        </p:spPr>
        <p:txBody>
          <a:bodyPr/>
          <a:lstStyle>
            <a:lvl1pPr>
              <a:defRPr sz="1600" baseline="0"/>
            </a:lvl1pPr>
          </a:lstStyle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503C6-7C7D-42CA-BDC5-4590AA757311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44C8-0735-44FE-B918-E97C740E2078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11EA-A17D-4F99-BFDE-D519BC532A21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B86-0793-4F8A-9998-A1E2833C622D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578-AC80-4637-B6E9-1CE411D1411F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DDC096A-F48A-4FF4-9C9A-D0B12A8DEA7A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F680A-F6A2-4F93-91BB-C7CCFE6ED3F0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1443F27D-2A40-41C0-BC95-39C92106BB5A}" type="datetime1">
              <a:rPr lang="en-US" smtClean="0"/>
              <a:pPr/>
              <a:t>8/5/2010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1">
                <a:solidFill>
                  <a:schemeClr val="tx1"/>
                </a:solidFill>
              </a:defRPr>
            </a:lvl1pPr>
          </a:lstStyle>
          <a:p>
            <a:fld id="{64D5A98C-4721-494E-B798-CA5FE2D78BE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164278"/>
            <a:ext cx="1005242" cy="69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7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w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219200"/>
            <a:ext cx="7772400" cy="1829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End of Semester Presentation</a:t>
            </a:r>
            <a:endParaRPr lang="en-US" sz="54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3124199"/>
            <a:ext cx="8077200" cy="2057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YALA!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Lucida Handwriting" pitchFamily="66" charset="0"/>
                <a:ea typeface="+mn-ea"/>
                <a:cs typeface="+mn-cs"/>
              </a:rPr>
              <a:t>Ptolemy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Yousef Alsaeed</a:t>
            </a:r>
          </a:p>
          <a:p>
            <a:pPr lvl="8" algn="r"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Ashwini Bijwe</a:t>
            </a:r>
          </a:p>
          <a:p>
            <a:pPr lvl="8" algn="r"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Lyle Holsinger</a:t>
            </a:r>
          </a:p>
          <a:p>
            <a:pPr lvl="8" algn="r"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Alek Wang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pi.ning.com/files/EJzHW*i11pGpGTulYyaiwakiCgT64A2r*8STdBiepEbLEtkfvc1fO0XODMTMXQj6rYmDP8rFnkDHgnM6S*D1ydjkvM9*ZwaL/demo_1.png"/>
          <p:cNvPicPr>
            <a:picLocks noChangeAspect="1" noChangeArrowheads="1"/>
          </p:cNvPicPr>
          <p:nvPr/>
        </p:nvPicPr>
        <p:blipFill>
          <a:blip r:embed="rId3" cstate="print"/>
          <a:srcRect r="37666"/>
          <a:stretch>
            <a:fillRect/>
          </a:stretch>
        </p:blipFill>
        <p:spPr bwMode="auto">
          <a:xfrm>
            <a:off x="838200" y="457200"/>
            <a:ext cx="5715000" cy="4048326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81896"/>
            <a:ext cx="7467600" cy="1199704"/>
          </a:xfrm>
        </p:spPr>
        <p:txBody>
          <a:bodyPr>
            <a:normAutofit/>
          </a:bodyPr>
          <a:lstStyle/>
          <a:p>
            <a:r>
              <a:rPr lang="en-US" altLang="zh-CN" sz="3600" b="1" cap="small" dirty="0" smtClean="0">
                <a:latin typeface="Book Antiqua" pitchFamily="18" charset="0"/>
              </a:rPr>
              <a:t>Product Demo</a:t>
            </a:r>
            <a:endParaRPr lang="en-US" sz="3600" b="1" cap="small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Referencing</a:t>
            </a:r>
          </a:p>
          <a:p>
            <a:pPr lvl="1"/>
            <a:r>
              <a:rPr lang="en-US" dirty="0" smtClean="0"/>
              <a:t>Multi-level referencing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Searching</a:t>
            </a:r>
          </a:p>
          <a:p>
            <a:pPr lvl="1"/>
            <a:r>
              <a:rPr lang="en-US" dirty="0" smtClean="0"/>
              <a:t>Simple attribute search</a:t>
            </a:r>
          </a:p>
          <a:p>
            <a:pPr lvl="1"/>
            <a:r>
              <a:rPr lang="en-US" dirty="0" smtClean="0"/>
              <a:t>Advanced graphical pattern matching search</a:t>
            </a:r>
          </a:p>
          <a:p>
            <a:pPr marL="393192" lvl="1" indent="0">
              <a:buNone/>
            </a:pPr>
            <a:endParaRPr lang="en-US" dirty="0" smtClean="0"/>
          </a:p>
          <a:p>
            <a:r>
              <a:rPr lang="en-US" dirty="0" smtClean="0"/>
              <a:t>Circular dependency </a:t>
            </a:r>
            <a:r>
              <a:rPr lang="en-US" dirty="0"/>
              <a:t>c</a:t>
            </a:r>
            <a:r>
              <a:rPr lang="en-US" dirty="0" smtClean="0"/>
              <a:t>hecks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Major </a:t>
            </a:r>
            <a:r>
              <a:rPr lang="en-US" dirty="0" err="1" smtClean="0"/>
              <a:t>PtolemyDB</a:t>
            </a:r>
            <a:r>
              <a:rPr lang="en-US" dirty="0" smtClean="0"/>
              <a:t> Features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447800"/>
            <a:ext cx="36576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3505200"/>
            <a:ext cx="6477000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99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 descr="1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76200"/>
            <a:ext cx="9128281" cy="5715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ontent Placeholder 5" descr="3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-228"/>
          <a:stretch>
            <a:fillRect/>
          </a:stretch>
        </p:blipFill>
        <p:spPr>
          <a:xfrm>
            <a:off x="-1" y="533400"/>
            <a:ext cx="9144001" cy="5181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Content Placeholder 5" descr="4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81000"/>
            <a:ext cx="9144000" cy="5196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ontent Placeholder 5" descr="5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32405" b="37500"/>
          <a:stretch>
            <a:fillRect/>
          </a:stretch>
        </p:blipFill>
        <p:spPr>
          <a:xfrm>
            <a:off x="0" y="228600"/>
            <a:ext cx="6172200" cy="3429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5" descr="5.tiff"/>
          <p:cNvPicPr>
            <a:picLocks noChangeAspect="1"/>
          </p:cNvPicPr>
          <p:nvPr/>
        </p:nvPicPr>
        <p:blipFill>
          <a:blip r:embed="rId3" cstate="print"/>
          <a:srcRect l="29208" t="20833"/>
          <a:stretch>
            <a:fillRect/>
          </a:stretch>
        </p:blipFill>
        <p:spPr>
          <a:xfrm>
            <a:off x="2679842" y="1371600"/>
            <a:ext cx="6464158" cy="434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6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0622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 descr="5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29208" t="20833"/>
          <a:stretch>
            <a:fillRect/>
          </a:stretch>
        </p:blipFill>
        <p:spPr>
          <a:xfrm>
            <a:off x="2667000" y="1905000"/>
            <a:ext cx="6464158" cy="4343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6" descr="1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324600" cy="3959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L-Shape 7"/>
          <p:cNvSpPr/>
          <p:nvPr/>
        </p:nvSpPr>
        <p:spPr>
          <a:xfrm rot="10800000">
            <a:off x="1676400" y="1371599"/>
            <a:ext cx="3276601" cy="762000"/>
          </a:xfrm>
          <a:prstGeom prst="corner">
            <a:avLst>
              <a:gd name="adj1" fmla="val 66364"/>
              <a:gd name="adj2" fmla="val 8896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 descr="7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" y="76200"/>
            <a:ext cx="8906494" cy="57150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 descr="8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76200"/>
            <a:ext cx="9114922" cy="5715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Overview </a:t>
            </a:r>
          </a:p>
          <a:p>
            <a:r>
              <a:rPr lang="en-US" dirty="0" smtClean="0"/>
              <a:t>Project Demo</a:t>
            </a:r>
          </a:p>
          <a:p>
            <a:r>
              <a:rPr lang="en-US" dirty="0" smtClean="0"/>
              <a:t>Risks &amp; Goals</a:t>
            </a:r>
          </a:p>
          <a:p>
            <a:r>
              <a:rPr lang="en-US" dirty="0" smtClean="0"/>
              <a:t>Summer Proposals Evaluation</a:t>
            </a:r>
          </a:p>
          <a:p>
            <a:r>
              <a:rPr lang="en-US" dirty="0" smtClean="0"/>
              <a:t>Quality </a:t>
            </a:r>
          </a:p>
          <a:p>
            <a:r>
              <a:rPr lang="en-US" dirty="0" smtClean="0"/>
              <a:t>Client Feedback</a:t>
            </a:r>
          </a:p>
          <a:p>
            <a:r>
              <a:rPr lang="en-US" dirty="0" smtClean="0"/>
              <a:t>Fall Plan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Content Placeholder 5" descr="9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29167" b="27292"/>
          <a:stretch>
            <a:fillRect/>
          </a:stretch>
        </p:blipFill>
        <p:spPr>
          <a:xfrm>
            <a:off x="0" y="76200"/>
            <a:ext cx="6477000" cy="4038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5" descr="9.tiff"/>
          <p:cNvPicPr>
            <a:picLocks noChangeAspect="1"/>
          </p:cNvPicPr>
          <p:nvPr/>
        </p:nvPicPr>
        <p:blipFill>
          <a:blip r:embed="rId3" cstate="print"/>
          <a:srcRect l="29167" t="26065"/>
          <a:stretch>
            <a:fillRect/>
          </a:stretch>
        </p:blipFill>
        <p:spPr>
          <a:xfrm>
            <a:off x="2667000" y="1524000"/>
            <a:ext cx="6477000" cy="4106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81896"/>
            <a:ext cx="7467600" cy="1199704"/>
          </a:xfrm>
        </p:spPr>
        <p:txBody>
          <a:bodyPr>
            <a:normAutofit/>
          </a:bodyPr>
          <a:lstStyle/>
          <a:p>
            <a:r>
              <a:rPr lang="en-US" altLang="zh-CN" sz="3600" b="1" cap="small" dirty="0" smtClean="0">
                <a:latin typeface="Book Antiqua" pitchFamily="18" charset="0"/>
              </a:rPr>
              <a:t>Goals</a:t>
            </a:r>
            <a:endParaRPr lang="en-US" sz="3600" b="1" cap="small" dirty="0">
              <a:latin typeface="Book Antiqua" pitchFamily="18" charset="0"/>
            </a:endParaRPr>
          </a:p>
        </p:txBody>
      </p:sp>
      <p:pic>
        <p:nvPicPr>
          <p:cNvPr id="4" name="Picture 2" descr="http://t2.gstatic.com/images?q=tbn:OoYW_rAznVYAHM:http://www.soccerfiesta.net/wp-content/uploads/2007/05/goal.jpg&amp;t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64291"/>
            <a:ext cx="4730153" cy="3787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1974894"/>
              </p:ext>
            </p:extLst>
          </p:nvPr>
        </p:nvGraphicFramePr>
        <p:xfrm>
          <a:off x="304800" y="1605280"/>
          <a:ext cx="85344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0"/>
                <a:gridCol w="1143000"/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Client Goals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 anchor="ctr"/>
                </a:tc>
              </a:tr>
              <a:tr h="599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Deliver code and unit TCs for Level 0 and Level 1 as listed in the Priority Requirement Document by end of July 2010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Create a test plan by end of May 2010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Test and pass quality attribute measures by end of July 2010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6045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JUnit</a:t>
                      </a:r>
                      <a:r>
                        <a:rPr lang="en-US" sz="2000" dirty="0" smtClean="0"/>
                        <a:t> TCs will cover 85% line coverage and 75% branch coverage and the code passes these TCs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79751" y="6183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Achieved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38800" y="60453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Partially </a:t>
            </a:r>
          </a:p>
          <a:p>
            <a:r>
              <a:rPr lang="en-US" altLang="zh-CN" dirty="0" smtClean="0"/>
              <a:t>achieved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965326"/>
            <a:ext cx="762000" cy="757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51" y="6051290"/>
            <a:ext cx="637993" cy="634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1" y="5913918"/>
            <a:ext cx="782078" cy="777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72481" y="60453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Not</a:t>
            </a:r>
          </a:p>
          <a:p>
            <a:r>
              <a:rPr lang="en-US" altLang="zh-CN" dirty="0" smtClean="0"/>
              <a:t>achieved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81" y="2133600"/>
            <a:ext cx="762000" cy="7578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81" y="3352800"/>
            <a:ext cx="762000" cy="7578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81" y="2819400"/>
            <a:ext cx="762000" cy="7578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79" y="4038600"/>
            <a:ext cx="637993" cy="634488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1" name="Chevron 20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22" name="Chevron 2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23" name="Chevron 2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26" name="Chevron 25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30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2813313"/>
              </p:ext>
            </p:extLst>
          </p:nvPr>
        </p:nvGraphicFramePr>
        <p:xfrm>
          <a:off x="304800" y="1600200"/>
          <a:ext cx="8534400" cy="4331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0"/>
                <a:gridCol w="1143000"/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Team Goals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 anchor="ctr"/>
                </a:tc>
              </a:tr>
              <a:tr h="873126">
                <a:tc>
                  <a:txBody>
                    <a:bodyPr/>
                    <a:lstStyle/>
                    <a:p>
                      <a:r>
                        <a:rPr lang="en-US" dirty="0" smtClean="0"/>
                        <a:t>At the end of the July 2010, our code will pass the nightly build with regards to the Coding Style, Java Documentation Guidelines and </a:t>
                      </a:r>
                      <a:r>
                        <a:rPr lang="en-US" dirty="0" err="1" smtClean="0"/>
                        <a:t>Findbugs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1188">
                <a:tc>
                  <a:txBody>
                    <a:bodyPr/>
                    <a:lstStyle/>
                    <a:p>
                      <a:r>
                        <a:rPr lang="en-US" dirty="0" smtClean="0"/>
                        <a:t>Have fun every week. Go to </a:t>
                      </a:r>
                      <a:r>
                        <a:rPr lang="en-US" dirty="0" err="1" smtClean="0"/>
                        <a:t>Kennywood</a:t>
                      </a:r>
                      <a:r>
                        <a:rPr lang="en-US" dirty="0" smtClean="0"/>
                        <a:t>. Organize an after-release party. Track using team morale 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1188"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Participate in at least one code review with </a:t>
                      </a:r>
                      <a:r>
                        <a:rPr lang="en-US" altLang="zh-CN" dirty="0" smtClean="0"/>
                        <a:t>UC</a:t>
                      </a:r>
                      <a:r>
                        <a:rPr lang="en-US" dirty="0" smtClean="0"/>
                        <a:t> Berkeley prior to the first release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1188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Communicate with the clients every week through client meetings and emails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1452">
                <a:tc>
                  <a:txBody>
                    <a:bodyPr/>
                    <a:lstStyle/>
                    <a:p>
                      <a:r>
                        <a:rPr lang="en-US" dirty="0" smtClean="0"/>
                        <a:t>Never break the open source build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11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Improve estimation by each iteration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217670" y="60453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Achieved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76719" y="59068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Partially </a:t>
            </a:r>
          </a:p>
          <a:p>
            <a:r>
              <a:rPr lang="en-US" altLang="zh-CN" dirty="0" smtClean="0"/>
              <a:t>achieved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70" y="5912791"/>
            <a:ext cx="637993" cy="63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10" y="5775419"/>
            <a:ext cx="782078" cy="7777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10400" y="59068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Not</a:t>
            </a:r>
          </a:p>
          <a:p>
            <a:r>
              <a:rPr lang="en-US" altLang="zh-CN" dirty="0" smtClean="0"/>
              <a:t>achieved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780784"/>
            <a:ext cx="762000" cy="7578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81200"/>
            <a:ext cx="762000" cy="7578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43200"/>
            <a:ext cx="762000" cy="7578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52800"/>
            <a:ext cx="762000" cy="7578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95" y="5272381"/>
            <a:ext cx="637993" cy="6344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038600"/>
            <a:ext cx="762000" cy="7578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652386"/>
            <a:ext cx="762000" cy="757814"/>
          </a:xfrm>
          <a:prstGeom prst="rect">
            <a:avLst/>
          </a:prstGeom>
        </p:spPr>
      </p:pic>
      <p:sp>
        <p:nvSpPr>
          <p:cNvPr id="23" name="Chevron 22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30" name="Chevron 29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31" name="Chevron 30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32" name="Chevron 31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33" name="Chevron 32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" name="Chevron 35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04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81896"/>
            <a:ext cx="7467600" cy="1199704"/>
          </a:xfrm>
        </p:spPr>
        <p:txBody>
          <a:bodyPr>
            <a:normAutofit/>
          </a:bodyPr>
          <a:lstStyle/>
          <a:p>
            <a:r>
              <a:rPr lang="en-US" altLang="zh-CN" sz="3600" b="1" cap="small" dirty="0" smtClean="0">
                <a:latin typeface="Book Antiqua" pitchFamily="18" charset="0"/>
              </a:rPr>
              <a:t>Risks</a:t>
            </a:r>
            <a:endParaRPr lang="en-US" sz="3600" b="1" cap="small" dirty="0">
              <a:latin typeface="Book Antiqua" pitchFamily="18" charset="0"/>
            </a:endParaRPr>
          </a:p>
        </p:txBody>
      </p:sp>
      <p:pic>
        <p:nvPicPr>
          <p:cNvPr id="4" name="Picture 4" descr="http://guarddogmonitor.com/blog/wp-content/uploads/2009/07/ris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3810000" cy="38770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95097012"/>
              </p:ext>
            </p:extLst>
          </p:nvPr>
        </p:nvGraphicFramePr>
        <p:xfrm>
          <a:off x="533400" y="1645920"/>
          <a:ext cx="80010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265"/>
                <a:gridCol w="44607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/>
                </a:tc>
              </a:tr>
              <a:tr h="1076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Inadequate</a:t>
                      </a:r>
                      <a:r>
                        <a:rPr lang="en-US" sz="2200" baseline="0" dirty="0" smtClean="0"/>
                        <a:t> performance due to XML Database</a:t>
                      </a:r>
                      <a:endParaRPr lang="en-US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2200" dirty="0" smtClean="0"/>
                        <a:t> Use tactics</a:t>
                      </a:r>
                      <a:r>
                        <a:rPr lang="en-US" sz="2200" baseline="0" dirty="0" smtClean="0"/>
                        <a:t> (e.g. caching)</a:t>
                      </a:r>
                      <a:r>
                        <a:rPr lang="en-US" sz="2200" dirty="0" smtClean="0"/>
                        <a:t> 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2200" baseline="0" dirty="0" smtClean="0"/>
                        <a:t> </a:t>
                      </a:r>
                      <a:r>
                        <a:rPr lang="en-US" sz="2200" dirty="0" smtClean="0"/>
                        <a:t>Measure the performance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Task delays due to large number of tasks and their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2200" dirty="0" smtClean="0"/>
                        <a:t> Stand-up meetings</a:t>
                      </a:r>
                      <a:r>
                        <a:rPr lang="en-US" sz="2200" baseline="0" dirty="0" smtClean="0"/>
                        <a:t> &amp;</a:t>
                      </a:r>
                      <a:r>
                        <a:rPr lang="en-US" sz="2200" dirty="0" smtClean="0"/>
                        <a:t> Common working time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2200" dirty="0" smtClean="0"/>
                        <a:t> Use matrix to identify dependencies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Burn out which</a:t>
                      </a:r>
                      <a:r>
                        <a:rPr lang="en-US" sz="2200" baseline="0" dirty="0" smtClean="0"/>
                        <a:t> can affect team productivity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2200" dirty="0" smtClean="0"/>
                        <a:t> Weekly team building activities</a:t>
                      </a: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2200" dirty="0" smtClean="0"/>
                        <a:t> Weekly team morale</a:t>
                      </a:r>
                      <a:r>
                        <a:rPr lang="en-US" sz="2200" baseline="0" dirty="0" smtClean="0"/>
                        <a:t> tracking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304800" y="533400"/>
            <a:ext cx="8229600" cy="1143000"/>
          </a:xfrm>
          <a:prstGeom prst="rect">
            <a:avLst/>
          </a:prstGeom>
        </p:spPr>
        <p:txBody>
          <a:bodyPr vert="horz" anchor="t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Top Risks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1" name="Chevron 10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2" name="Chevron 1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13" name="Chevron 1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14" name="Chevron 13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1295400" y="396240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/>
          <a:p>
            <a:pPr marL="0" marR="64008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zh-CN" sz="3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itchFamily="18" charset="0"/>
                <a:ea typeface="+mn-ea"/>
                <a:cs typeface="+mn-cs"/>
              </a:rPr>
              <a:t>Operations</a:t>
            </a:r>
            <a:endParaRPr kumimoji="0" lang="en-US" sz="36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282841" y="304800"/>
            <a:ext cx="4596917" cy="4038600"/>
            <a:chOff x="838200" y="685800"/>
            <a:chExt cx="3529776" cy="3632640"/>
          </a:xfrm>
        </p:grpSpPr>
        <p:grpSp>
          <p:nvGrpSpPr>
            <p:cNvPr id="3" name="Group 9"/>
            <p:cNvGrpSpPr/>
            <p:nvPr/>
          </p:nvGrpSpPr>
          <p:grpSpPr>
            <a:xfrm>
              <a:off x="1091375" y="762000"/>
              <a:ext cx="3276601" cy="3556440"/>
              <a:chOff x="1091375" y="762000"/>
              <a:chExt cx="3276601" cy="3556440"/>
            </a:xfrm>
          </p:grpSpPr>
          <p:pic>
            <p:nvPicPr>
              <p:cNvPr id="70666" name="Picture 10" descr="http://www.imageenvision.com/150/34261-clip-art-graphic-of-orange-guy-characters-tossing-their-team-mate-high-into-the-air-while-celebrating-by-jester-arts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143000" y="762000"/>
                <a:ext cx="2362200" cy="2684318"/>
              </a:xfrm>
              <a:prstGeom prst="rect">
                <a:avLst/>
              </a:prstGeom>
              <a:noFill/>
            </p:spPr>
          </p:pic>
          <p:sp>
            <p:nvSpPr>
              <p:cNvPr id="7" name="TextBox 6"/>
              <p:cNvSpPr txBox="1"/>
              <p:nvPr/>
            </p:nvSpPr>
            <p:spPr>
              <a:xfrm rot="20055">
                <a:off x="1091375" y="3395110"/>
                <a:ext cx="32766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cap="small" dirty="0" smtClean="0">
                    <a:solidFill>
                      <a:srgbClr val="002060"/>
                    </a:solidFill>
                    <a:latin typeface="Imprint MT Shadow" pitchFamily="82" charset="0"/>
                    <a:ea typeface="FangSong" pitchFamily="49" charset="-122"/>
                  </a:rPr>
                  <a:t>T</a:t>
                </a:r>
                <a:r>
                  <a:rPr lang="en-US" altLang="zh-CN" sz="2800" cap="small" dirty="0" smtClean="0">
                    <a:solidFill>
                      <a:srgbClr val="002060"/>
                    </a:solidFill>
                    <a:latin typeface="Imprint MT Shadow" pitchFamily="82" charset="0"/>
                    <a:ea typeface="FangSong" pitchFamily="49" charset="-122"/>
                  </a:rPr>
                  <a:t>EAM </a:t>
                </a:r>
                <a:r>
                  <a:rPr lang="en-US" altLang="zh-CN" sz="5400" cap="small" dirty="0" err="1" smtClean="0">
                    <a:solidFill>
                      <a:srgbClr val="002060"/>
                    </a:solidFill>
                    <a:latin typeface="Imprint MT Shadow" pitchFamily="82" charset="0"/>
                    <a:ea typeface="FangSong" pitchFamily="49" charset="-122"/>
                  </a:rPr>
                  <a:t>SP</a:t>
                </a:r>
                <a:r>
                  <a:rPr lang="en-US" altLang="zh-CN" sz="2800" cap="small" dirty="0" err="1" smtClean="0">
                    <a:solidFill>
                      <a:srgbClr val="002060"/>
                    </a:solidFill>
                    <a:latin typeface="Imprint MT Shadow" pitchFamily="82" charset="0"/>
                    <a:ea typeface="FangSong" pitchFamily="49" charset="-122"/>
                  </a:rPr>
                  <a:t>irit</a:t>
                </a:r>
                <a:endParaRPr lang="en-US" altLang="zh-CN" sz="2800" cap="small" dirty="0" smtClean="0">
                  <a:solidFill>
                    <a:srgbClr val="002060"/>
                  </a:solidFill>
                  <a:latin typeface="Imprint MT Shadow" pitchFamily="82" charset="0"/>
                  <a:ea typeface="FangSong" pitchFamily="49" charset="-122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838200" y="685800"/>
              <a:ext cx="2942397" cy="3505200"/>
            </a:xfrm>
            <a:prstGeom prst="rect">
              <a:avLst/>
            </a:prstGeom>
            <a:solidFill>
              <a:srgbClr val="92D050">
                <a:alpha val="7000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Standup Meetings</a:t>
            </a:r>
          </a:p>
          <a:p>
            <a:pPr lvl="1"/>
            <a:r>
              <a:rPr lang="en-US" dirty="0" smtClean="0"/>
              <a:t>Track daily status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Status Meetings</a:t>
            </a:r>
          </a:p>
          <a:p>
            <a:pPr lvl="1"/>
            <a:r>
              <a:rPr lang="en-US" dirty="0" smtClean="0"/>
              <a:t>TSP script did not work for our team</a:t>
            </a:r>
          </a:p>
          <a:p>
            <a:pPr lvl="1"/>
            <a:r>
              <a:rPr lang="en-US" dirty="0" smtClean="0"/>
              <a:t>Meetings were low energy</a:t>
            </a:r>
          </a:p>
          <a:p>
            <a:pPr lvl="1"/>
            <a:r>
              <a:rPr lang="en-US" dirty="0" smtClean="0"/>
              <a:t>Did not sufficiently show our progress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Meetings</a:t>
            </a: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7" name="Chevron 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8" name="Chevron 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9" name="Chevron 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10" name="Chevron 9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2495">
            <a:off x="3276600" y="1426648"/>
            <a:ext cx="1937772" cy="1545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Meeting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00200"/>
            <a:ext cx="1620743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1600200"/>
            <a:ext cx="1676400" cy="126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1600200"/>
            <a:ext cx="1676400" cy="1258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1600200"/>
            <a:ext cx="1676400" cy="1256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3048000"/>
            <a:ext cx="16764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3048000"/>
            <a:ext cx="16764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3048000"/>
            <a:ext cx="1676399" cy="1265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77000" y="3048000"/>
            <a:ext cx="16764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4495801"/>
            <a:ext cx="16764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19400" y="4495800"/>
            <a:ext cx="1676399" cy="1256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48200" y="4495800"/>
            <a:ext cx="16764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77000" y="4495800"/>
            <a:ext cx="16764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0" y="1524000"/>
            <a:ext cx="9144000" cy="4267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" y="1905000"/>
            <a:ext cx="396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24400" y="1981200"/>
            <a:ext cx="3962400" cy="29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1905000"/>
            <a:ext cx="40602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24400" y="1981201"/>
            <a:ext cx="3962400" cy="291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7200" y="1905000"/>
            <a:ext cx="4038600" cy="304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724400" y="1981200"/>
            <a:ext cx="3962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hevron 2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7" name="Chevron 2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28" name="Chevron 2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29" name="Chevron 2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31" name="Chevron 30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41844" y="1537135"/>
            <a:ext cx="8244956" cy="4330266"/>
            <a:chOff x="441844" y="1537135"/>
            <a:chExt cx="8244956" cy="4330266"/>
          </a:xfrm>
        </p:grpSpPr>
        <p:grpSp>
          <p:nvGrpSpPr>
            <p:cNvPr id="50" name="Group 49"/>
            <p:cNvGrpSpPr/>
            <p:nvPr/>
          </p:nvGrpSpPr>
          <p:grpSpPr>
            <a:xfrm>
              <a:off x="441844" y="1598886"/>
              <a:ext cx="8244956" cy="4268515"/>
              <a:chOff x="363666" y="1524000"/>
              <a:chExt cx="7977038" cy="4343400"/>
            </a:xfrm>
          </p:grpSpPr>
          <p:grpSp>
            <p:nvGrpSpPr>
              <p:cNvPr id="51" name="Group 13"/>
              <p:cNvGrpSpPr/>
              <p:nvPr/>
            </p:nvGrpSpPr>
            <p:grpSpPr>
              <a:xfrm>
                <a:off x="363666" y="1524000"/>
                <a:ext cx="7977038" cy="4343400"/>
                <a:chOff x="363666" y="1524000"/>
                <a:chExt cx="7977038" cy="4343400"/>
              </a:xfrm>
            </p:grpSpPr>
            <p:grpSp>
              <p:nvGrpSpPr>
                <p:cNvPr id="53" name="Group 47"/>
                <p:cNvGrpSpPr/>
                <p:nvPr/>
              </p:nvGrpSpPr>
              <p:grpSpPr>
                <a:xfrm>
                  <a:off x="761999" y="1525337"/>
                  <a:ext cx="7578705" cy="4342063"/>
                  <a:chOff x="761999" y="1525337"/>
                  <a:chExt cx="7578705" cy="4342063"/>
                </a:xfrm>
              </p:grpSpPr>
              <p:pic>
                <p:nvPicPr>
                  <p:cNvPr id="55" name="Picture 4" descr="http://www.ellenhopkins.com/sitebuilder/images/binderPaper_brownBorderLeft-1498x1332.jpg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5882" t="3381" r="6732" b="5399"/>
                  <a:stretch>
                    <a:fillRect/>
                  </a:stretch>
                </p:blipFill>
                <p:spPr bwMode="auto">
                  <a:xfrm>
                    <a:off x="761999" y="1525337"/>
                    <a:ext cx="7578705" cy="4342063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066801" y="1753680"/>
                    <a:ext cx="3852780" cy="4697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>
                        <a:solidFill>
                          <a:srgbClr val="086BA8"/>
                        </a:solidFill>
                        <a:latin typeface="Lucida Handwriting" pitchFamily="66" charset="0"/>
                      </a:rPr>
                      <a:t>We are glad that we…</a:t>
                    </a:r>
                    <a:endParaRPr lang="en-US" sz="2400" b="1" dirty="0">
                      <a:solidFill>
                        <a:srgbClr val="086BA8"/>
                      </a:solidFill>
                      <a:latin typeface="Lucida Handwriting" pitchFamily="66" charset="0"/>
                    </a:endParaRPr>
                  </a:p>
                </p:txBody>
              </p:sp>
            </p:grpSp>
            <p:sp>
              <p:nvSpPr>
                <p:cNvPr id="54" name="Rectangle 53"/>
                <p:cNvSpPr/>
                <p:nvPr/>
              </p:nvSpPr>
              <p:spPr>
                <a:xfrm>
                  <a:off x="363666" y="1524000"/>
                  <a:ext cx="457200" cy="43434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R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E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F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L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E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C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T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I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O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N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S</a:t>
                  </a:r>
                </a:p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Rectangle 51"/>
              <p:cNvSpPr/>
              <p:nvPr/>
            </p:nvSpPr>
            <p:spPr>
              <a:xfrm>
                <a:off x="1600200" y="2223168"/>
                <a:ext cx="6666781" cy="3643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56032">
                  <a:spcBef>
                    <a:spcPts val="400"/>
                  </a:spcBef>
                  <a:buClr>
                    <a:schemeClr val="accent1"/>
                  </a:buClr>
                  <a:buSzPct val="68000"/>
                  <a:defRPr/>
                </a:pPr>
                <a:r>
                  <a:rPr lang="en-US" sz="2800" dirty="0" smtClean="0"/>
                  <a:t>Continuously improved our processes using feedback in weekly status meetings</a:t>
                </a:r>
              </a:p>
              <a:p>
                <a:pPr marL="457200" lvl="2" indent="-256032"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Arial" pitchFamily="34" charset="0"/>
                  <a:buChar char="•"/>
                  <a:defRPr/>
                </a:pPr>
                <a:r>
                  <a:rPr lang="en-US" sz="2800" dirty="0" smtClean="0"/>
                  <a:t> </a:t>
                </a:r>
                <a:r>
                  <a:rPr lang="en-US" sz="2400" dirty="0" smtClean="0"/>
                  <a:t>It prevented problems from getting out of control</a:t>
                </a:r>
              </a:p>
              <a:p>
                <a:pPr indent="-256032">
                  <a:spcBef>
                    <a:spcPts val="400"/>
                  </a:spcBef>
                  <a:buClr>
                    <a:schemeClr val="accent1"/>
                  </a:buClr>
                  <a:buSzPct val="68000"/>
                  <a:defRPr/>
                </a:pPr>
                <a:r>
                  <a:rPr lang="en-US" sz="2800" dirty="0" smtClean="0"/>
                  <a:t>Created a structured format for our status meetings that utilized visual aids</a:t>
                </a:r>
              </a:p>
            </p:txBody>
          </p:sp>
        </p:grpSp>
        <p:pic>
          <p:nvPicPr>
            <p:cNvPr id="43" name="Picture 1" descr="C:\Users\wini\Desktop\pen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 rot="17868554">
              <a:off x="5063898" y="1667855"/>
              <a:ext cx="856437" cy="594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2286000" y="1828800"/>
            <a:ext cx="5908164" cy="4219932"/>
            <a:chOff x="4302636" y="1718115"/>
            <a:chExt cx="4377180" cy="2801070"/>
          </a:xfrm>
        </p:grpSpPr>
        <p:pic>
          <p:nvPicPr>
            <p:cNvPr id="1027" name="Picture 3" descr="C:\Users\Admin\Desktop\pics2\IMAG0295.jpg"/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43000"/>
            </a:blip>
            <a:srcRect/>
            <a:stretch>
              <a:fillRect/>
            </a:stretch>
          </p:blipFill>
          <p:spPr bwMode="auto">
            <a:xfrm rot="575785">
              <a:off x="4302636" y="1718115"/>
              <a:ext cx="4377180" cy="26209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 rot="606032">
              <a:off x="7095072" y="4171887"/>
              <a:ext cx="1008524" cy="347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</a:rPr>
                <a:t>Games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altLang="zh-CN" dirty="0" smtClean="0"/>
              <a:t>Morale &amp; Activities</a:t>
            </a:r>
            <a:endParaRPr lang="en-US" dirty="0"/>
          </a:p>
        </p:txBody>
      </p:sp>
      <p:sp>
        <p:nvSpPr>
          <p:cNvPr id="17" name="Chevron 16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0" name="Chevron 19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21" name="Chevron 20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24" name="Chevron 23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25" name="Chevron 24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" name="Group 15"/>
          <p:cNvGrpSpPr/>
          <p:nvPr/>
        </p:nvGrpSpPr>
        <p:grpSpPr>
          <a:xfrm rot="21447338">
            <a:off x="714371" y="1745269"/>
            <a:ext cx="5541946" cy="4047373"/>
            <a:chOff x="714339" y="1745270"/>
            <a:chExt cx="5541946" cy="4047373"/>
          </a:xfrm>
        </p:grpSpPr>
        <p:pic>
          <p:nvPicPr>
            <p:cNvPr id="1026" name="Picture 2" descr="C:\DropBox\My Dropbox\Yala Studio\Pic\new pics\IMAG0355.jpg"/>
            <p:cNvPicPr>
              <a:picLocks noChangeAspect="1" noChangeArrowheads="1"/>
            </p:cNvPicPr>
            <p:nvPr/>
          </p:nvPicPr>
          <p:blipFill>
            <a:blip r:embed="rId4" cstate="print">
              <a:lum bright="9000" contrast="38000"/>
            </a:blip>
            <a:srcRect/>
            <a:stretch>
              <a:fillRect/>
            </a:stretch>
          </p:blipFill>
          <p:spPr bwMode="auto">
            <a:xfrm>
              <a:off x="714339" y="1745270"/>
              <a:ext cx="5541946" cy="40459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 rot="21594930">
              <a:off x="4297298" y="5269423"/>
              <a:ext cx="1795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6600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</a:rPr>
                <a:t>Birthdays</a:t>
              </a:r>
              <a:endParaRPr lang="en-US" sz="2800" b="1" dirty="0">
                <a:solidFill>
                  <a:srgbClr val="0066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2188062" y="1857658"/>
            <a:ext cx="6136655" cy="4349784"/>
            <a:chOff x="2188062" y="1857658"/>
            <a:chExt cx="6136655" cy="4349784"/>
          </a:xfrm>
        </p:grpSpPr>
        <p:grpSp>
          <p:nvGrpSpPr>
            <p:cNvPr id="7" name="Group 16"/>
            <p:cNvGrpSpPr/>
            <p:nvPr/>
          </p:nvGrpSpPr>
          <p:grpSpPr>
            <a:xfrm>
              <a:off x="2188062" y="1857658"/>
              <a:ext cx="6136655" cy="4349784"/>
              <a:chOff x="2188062" y="1857658"/>
              <a:chExt cx="6136655" cy="4349784"/>
            </a:xfrm>
          </p:grpSpPr>
          <p:pic>
            <p:nvPicPr>
              <p:cNvPr id="14" name="Picture 2" descr="C:\Users\wini\AppData\Local\Temp\Rar$DR08.408\218\DSC_0050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2500" t="36306" r="32500" b="18879"/>
              <a:stretch>
                <a:fillRect/>
              </a:stretch>
            </p:blipFill>
            <p:spPr bwMode="auto">
              <a:xfrm rot="284444">
                <a:off x="2188062" y="1857658"/>
                <a:ext cx="6136655" cy="409110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15" name="TextBox 14"/>
              <p:cNvSpPr txBox="1"/>
              <p:nvPr/>
            </p:nvSpPr>
            <p:spPr>
              <a:xfrm rot="298056">
                <a:off x="6191147" y="5684222"/>
                <a:ext cx="1973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sz="2800" b="1" dirty="0" smtClean="0">
                    <a:solidFill>
                      <a:schemeClr val="tx2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</a:rPr>
                  <a:t>Adventure</a:t>
                </a:r>
                <a:endParaRPr lang="en-US" sz="2800" b="1" dirty="0">
                  <a:solidFill>
                    <a:schemeClr val="tx2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3276600" y="4191000"/>
              <a:ext cx="1905000" cy="14478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8" idx="0"/>
            </p:cNvCxnSpPr>
            <p:nvPr/>
          </p:nvCxnSpPr>
          <p:spPr>
            <a:xfrm>
              <a:off x="3429000" y="3505200"/>
              <a:ext cx="800100" cy="6858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1176278">
              <a:off x="2590800" y="3200400"/>
              <a:ext cx="1954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00"/>
                  </a:solidFill>
                </a:rPr>
                <a:t>Ashwini’s</a:t>
              </a:r>
              <a:r>
                <a:rPr lang="en-US" sz="2000" dirty="0" smtClean="0">
                  <a:solidFill>
                    <a:srgbClr val="FFFF00"/>
                  </a:solidFill>
                </a:rPr>
                <a:t> foot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7" y="609600"/>
            <a:ext cx="2797833" cy="223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youse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01910">
            <a:off x="4262086" y="1670527"/>
            <a:ext cx="2413590" cy="2424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23" name="Chevron 2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8" name="Picture 17" descr="win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5758">
            <a:off x="2426604" y="3804014"/>
            <a:ext cx="2287529" cy="28323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" name="Picture 27" descr="Ly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90207">
            <a:off x="6291321" y="3832686"/>
            <a:ext cx="2208164" cy="27288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 descr="alek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80526">
            <a:off x="533400" y="1676400"/>
            <a:ext cx="2625436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algn="l"/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Team YALA!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3957935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Alek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457700" y="3881735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Yousef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2667000" y="6396335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Ashwini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6320135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Lyle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6979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447800" y="3981896"/>
            <a:ext cx="7467600" cy="1199704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cap="small" dirty="0" smtClean="0">
                <a:latin typeface="Book Antiqua" pitchFamily="18" charset="0"/>
              </a:rPr>
              <a:t>Planning &amp; </a:t>
            </a:r>
          </a:p>
          <a:p>
            <a:r>
              <a:rPr lang="en-US" altLang="zh-CN" sz="3600" b="1" cap="small" dirty="0" smtClean="0">
                <a:latin typeface="Book Antiqua" pitchFamily="18" charset="0"/>
              </a:rPr>
              <a:t>Tracking</a:t>
            </a:r>
            <a:endParaRPr lang="en-US" sz="3600" b="1" cap="small" dirty="0">
              <a:latin typeface="Book Antiqua" pitchFamily="18" charset="0"/>
            </a:endParaRPr>
          </a:p>
        </p:txBody>
      </p:sp>
      <p:pic>
        <p:nvPicPr>
          <p:cNvPr id="3" name="Picture 2" descr="http://physics.kg.ac.rs/tempus/images/stories/p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09600"/>
            <a:ext cx="3429000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EV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585678725"/>
              </p:ext>
            </p:extLst>
          </p:nvPr>
        </p:nvGraphicFramePr>
        <p:xfrm>
          <a:off x="0" y="1447800"/>
          <a:ext cx="8991600" cy="483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Earned Value Chart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9640597">
            <a:off x="949980" y="3786670"/>
            <a:ext cx="2503223" cy="865212"/>
          </a:xfrm>
          <a:prstGeom prst="ellipse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3"/>
          <p:cNvGrpSpPr/>
          <p:nvPr/>
        </p:nvGrpSpPr>
        <p:grpSpPr>
          <a:xfrm>
            <a:off x="3488783" y="3417838"/>
            <a:ext cx="2133600" cy="537865"/>
            <a:chOff x="3581400" y="3733800"/>
            <a:chExt cx="2133600" cy="537865"/>
          </a:xfrm>
        </p:grpSpPr>
        <p:cxnSp>
          <p:nvCxnSpPr>
            <p:cNvPr id="8" name="Straight Arrow Connector 7"/>
            <p:cNvCxnSpPr/>
            <p:nvPr/>
          </p:nvCxnSpPr>
          <p:spPr>
            <a:xfrm rot="10800000">
              <a:off x="3581400" y="3733800"/>
              <a:ext cx="60960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114800" y="3810000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Week 6</a:t>
              </a:r>
              <a:endParaRPr lang="en-US" sz="2400" dirty="0"/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3200400" y="4038600"/>
            <a:ext cx="3048000" cy="838200"/>
          </a:xfrm>
          <a:prstGeom prst="wedgeRoundRectCallout">
            <a:avLst>
              <a:gd name="adj1" fmla="val -29449"/>
              <a:gd name="adj2" fmla="val -84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of On Task Hours Reduced From 36 hours to 30 Hours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19444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Planned Hours: 1289</a:t>
            </a:r>
          </a:p>
          <a:p>
            <a:r>
              <a:rPr lang="en-US" dirty="0" smtClean="0"/>
              <a:t>Total Actual Hours: 1114</a:t>
            </a:r>
            <a:endParaRPr lang="en-US" dirty="0"/>
          </a:p>
        </p:txBody>
      </p:sp>
      <p:sp>
        <p:nvSpPr>
          <p:cNvPr id="13" name="Chevron 12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5" name="Chevron 14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6" name="Chevron 15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7" name="Chevron 16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8" name="Chevron 17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1676400"/>
            <a:ext cx="9144000" cy="51816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41844" y="1537135"/>
            <a:ext cx="8244956" cy="4330265"/>
            <a:chOff x="441844" y="1537135"/>
            <a:chExt cx="8244956" cy="4330265"/>
          </a:xfrm>
        </p:grpSpPr>
        <p:grpSp>
          <p:nvGrpSpPr>
            <p:cNvPr id="25" name="Group 13"/>
            <p:cNvGrpSpPr/>
            <p:nvPr/>
          </p:nvGrpSpPr>
          <p:grpSpPr>
            <a:xfrm>
              <a:off x="441845" y="1598886"/>
              <a:ext cx="8168757" cy="4268514"/>
              <a:chOff x="363666" y="1524000"/>
              <a:chExt cx="7903314" cy="4343400"/>
            </a:xfrm>
          </p:grpSpPr>
          <p:grpSp>
            <p:nvGrpSpPr>
              <p:cNvPr id="28" name="Group 47"/>
              <p:cNvGrpSpPr/>
              <p:nvPr/>
            </p:nvGrpSpPr>
            <p:grpSpPr>
              <a:xfrm>
                <a:off x="761999" y="1525337"/>
                <a:ext cx="7504981" cy="4342063"/>
                <a:chOff x="761999" y="1525337"/>
                <a:chExt cx="7504981" cy="4342063"/>
              </a:xfrm>
            </p:grpSpPr>
            <p:pic>
              <p:nvPicPr>
                <p:cNvPr id="30" name="Picture 4" descr="http://www.ellenhopkins.com/sitebuilder/images/binderPaper_brownBorderLeft-1498x1332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5882" t="5010" r="7582" b="5399"/>
                <a:stretch>
                  <a:fillRect/>
                </a:stretch>
              </p:blipFill>
              <p:spPr bwMode="auto">
                <a:xfrm>
                  <a:off x="761999" y="1525337"/>
                  <a:ext cx="7504981" cy="4342063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1066801" y="1753680"/>
                  <a:ext cx="3852780" cy="469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086BA8"/>
                      </a:solidFill>
                      <a:latin typeface="Lucida Handwriting" pitchFamily="66" charset="0"/>
                    </a:rPr>
                    <a:t>We are glad that we…</a:t>
                  </a:r>
                  <a:endParaRPr lang="en-US" sz="2400" b="1" dirty="0">
                    <a:solidFill>
                      <a:srgbClr val="086BA8"/>
                    </a:solidFill>
                    <a:latin typeface="Lucida Handwriting" pitchFamily="66" charset="0"/>
                  </a:endParaRP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363666" y="1524000"/>
                <a:ext cx="457200" cy="4343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R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F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L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C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T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I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O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N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S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371600" y="2553116"/>
              <a:ext cx="7315200" cy="2174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5760" lvl="0" indent="-256032">
                <a:spcBef>
                  <a:spcPts val="400"/>
                </a:spcBef>
                <a:buClr>
                  <a:schemeClr val="accent1"/>
                </a:buClr>
                <a:buSzPct val="68000"/>
                <a:defRPr/>
              </a:pPr>
              <a:r>
                <a:rPr lang="en-US" sz="2800" dirty="0" smtClean="0"/>
                <a:t>  Made small, incremental changes to our plan instead of major, drastic changes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lang="en-US" sz="2400" dirty="0" smtClean="0"/>
                <a:t>We benefited from improvements in the plan without overcompensating</a:t>
              </a:r>
            </a:p>
          </p:txBody>
        </p:sp>
        <p:pic>
          <p:nvPicPr>
            <p:cNvPr id="27" name="Picture 1" descr="C:\Users\wini\Desktop\pe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68554">
              <a:off x="5063898" y="1667855"/>
              <a:ext cx="856437" cy="594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hevron 25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8" name="Chevron 27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29" name="Chevron 28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30" name="Chevron 29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31" name="Chevron 30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0" y="1219200"/>
          <a:ext cx="91440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8"/>
          <p:cNvGrpSpPr/>
          <p:nvPr/>
        </p:nvGrpSpPr>
        <p:grpSpPr>
          <a:xfrm>
            <a:off x="609600" y="1981200"/>
            <a:ext cx="3352800" cy="3429000"/>
            <a:chOff x="609600" y="1981200"/>
            <a:chExt cx="3352800" cy="3429000"/>
          </a:xfrm>
        </p:grpSpPr>
        <p:sp>
          <p:nvSpPr>
            <p:cNvPr id="7" name="Oval 6"/>
            <p:cNvSpPr/>
            <p:nvPr/>
          </p:nvSpPr>
          <p:spPr>
            <a:xfrm>
              <a:off x="609600" y="4267200"/>
              <a:ext cx="2438400" cy="1143000"/>
            </a:xfrm>
            <a:prstGeom prst="ellipse">
              <a:avLst/>
            </a:prstGeom>
            <a:solidFill>
              <a:srgbClr val="C00000">
                <a:alpha val="17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609600" y="1981200"/>
              <a:ext cx="3352800" cy="1600200"/>
            </a:xfrm>
            <a:prstGeom prst="wedgeEllipseCallout">
              <a:avLst>
                <a:gd name="adj1" fmla="val -26515"/>
                <a:gd name="adj2" fmla="val 1315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Environment setup activities only at the beginning of summer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Time</a:t>
            </a:r>
            <a:endParaRPr lang="en-US" dirty="0"/>
          </a:p>
        </p:txBody>
      </p:sp>
      <p:grpSp>
        <p:nvGrpSpPr>
          <p:cNvPr id="6" name="Group 12"/>
          <p:cNvGrpSpPr/>
          <p:nvPr/>
        </p:nvGrpSpPr>
        <p:grpSpPr>
          <a:xfrm>
            <a:off x="3886200" y="1524000"/>
            <a:ext cx="2438400" cy="3810000"/>
            <a:chOff x="3886200" y="1524000"/>
            <a:chExt cx="2438400" cy="3810000"/>
          </a:xfrm>
        </p:grpSpPr>
        <p:sp>
          <p:nvSpPr>
            <p:cNvPr id="11" name="Oval 10"/>
            <p:cNvSpPr/>
            <p:nvPr/>
          </p:nvSpPr>
          <p:spPr>
            <a:xfrm rot="5400000">
              <a:off x="4514850" y="3524250"/>
              <a:ext cx="2362200" cy="12573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17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3886200" y="1524000"/>
              <a:ext cx="2133600" cy="914400"/>
            </a:xfrm>
            <a:prstGeom prst="wedgeEllipseCallout">
              <a:avLst>
                <a:gd name="adj1" fmla="val 34767"/>
                <a:gd name="adj2" fmla="val 19345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EOSP preparation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19"/>
          <p:cNvGrpSpPr/>
          <p:nvPr/>
        </p:nvGrpSpPr>
        <p:grpSpPr>
          <a:xfrm>
            <a:off x="762000" y="2209800"/>
            <a:ext cx="5181600" cy="1981200"/>
            <a:chOff x="762000" y="2209800"/>
            <a:chExt cx="5181600" cy="1981200"/>
          </a:xfrm>
        </p:grpSpPr>
        <p:sp>
          <p:nvSpPr>
            <p:cNvPr id="14" name="Oval 13"/>
            <p:cNvSpPr/>
            <p:nvPr/>
          </p:nvSpPr>
          <p:spPr>
            <a:xfrm>
              <a:off x="762000" y="3048000"/>
              <a:ext cx="914400" cy="1143000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1752600" y="2209800"/>
              <a:ext cx="1676400" cy="685800"/>
            </a:xfrm>
            <a:prstGeom prst="wedgeEllipseCallout">
              <a:avLst>
                <a:gd name="adj1" fmla="val -74242"/>
                <a:gd name="adj2" fmla="val 6964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TSP Launch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Group 15"/>
            <p:cNvGrpSpPr/>
            <p:nvPr/>
          </p:nvGrpSpPr>
          <p:grpSpPr>
            <a:xfrm>
              <a:off x="2743200" y="3124201"/>
              <a:ext cx="1828800" cy="685801"/>
              <a:chOff x="1295400" y="1110342"/>
              <a:chExt cx="1828800" cy="271306"/>
            </a:xfrm>
          </p:grpSpPr>
          <p:sp>
            <p:nvSpPr>
              <p:cNvPr id="19" name="Oval Callout 18"/>
              <p:cNvSpPr/>
              <p:nvPr/>
            </p:nvSpPr>
            <p:spPr>
              <a:xfrm>
                <a:off x="1295400" y="1110342"/>
                <a:ext cx="1828800" cy="271306"/>
              </a:xfrm>
              <a:prstGeom prst="wedgeEllipseCallout">
                <a:avLst>
                  <a:gd name="adj1" fmla="val -42992"/>
                  <a:gd name="adj2" fmla="val 137329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ysClr val="windowText" lastClr="000000"/>
                    </a:solidFill>
                  </a:rPr>
                  <a:t>TSP Launch</a:t>
                </a:r>
                <a:endParaRPr 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Oval Callout 16"/>
            <p:cNvSpPr/>
            <p:nvPr/>
          </p:nvSpPr>
          <p:spPr>
            <a:xfrm>
              <a:off x="2667000" y="3124200"/>
              <a:ext cx="2133600" cy="685800"/>
            </a:xfrm>
            <a:prstGeom prst="wedgeEllipseCallout">
              <a:avLst>
                <a:gd name="adj1" fmla="val 23279"/>
                <a:gd name="adj2" fmla="val 151218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Iteration meetings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Callout 17"/>
            <p:cNvSpPr/>
            <p:nvPr/>
          </p:nvSpPr>
          <p:spPr>
            <a:xfrm>
              <a:off x="4267200" y="2209800"/>
              <a:ext cx="1676400" cy="685800"/>
            </a:xfrm>
            <a:prstGeom prst="wedgeEllipseCallout">
              <a:avLst>
                <a:gd name="adj1" fmla="val 29167"/>
                <a:gd name="adj2" fmla="val 83532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TSP Reflection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0" y="1066800"/>
            <a:ext cx="6781800" cy="1066800"/>
            <a:chOff x="0" y="1066800"/>
            <a:chExt cx="6781800" cy="1066800"/>
          </a:xfrm>
        </p:grpSpPr>
        <p:sp>
          <p:nvSpPr>
            <p:cNvPr id="21" name="Oval Callout 20"/>
            <p:cNvSpPr/>
            <p:nvPr/>
          </p:nvSpPr>
          <p:spPr>
            <a:xfrm>
              <a:off x="0" y="1066800"/>
              <a:ext cx="2286000" cy="685800"/>
            </a:xfrm>
            <a:prstGeom prst="wedgeEllipseCallout">
              <a:avLst>
                <a:gd name="adj1" fmla="val 14211"/>
                <a:gd name="adj2" fmla="val 84792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Start Semester Rush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val Callout 21"/>
            <p:cNvSpPr/>
            <p:nvPr/>
          </p:nvSpPr>
          <p:spPr>
            <a:xfrm>
              <a:off x="2209800" y="1295400"/>
              <a:ext cx="2133600" cy="838200"/>
            </a:xfrm>
            <a:prstGeom prst="wedgeEllipseCallout">
              <a:avLst>
                <a:gd name="adj1" fmla="val 4242"/>
                <a:gd name="adj2" fmla="val 117020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Mid Semester Slump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Callout 22"/>
            <p:cNvSpPr/>
            <p:nvPr/>
          </p:nvSpPr>
          <p:spPr>
            <a:xfrm>
              <a:off x="4648200" y="1066800"/>
              <a:ext cx="2133600" cy="762000"/>
            </a:xfrm>
            <a:prstGeom prst="wedgeEllipseCallout">
              <a:avLst>
                <a:gd name="adj1" fmla="val -11829"/>
                <a:gd name="adj2" fmla="val 86111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</a:rPr>
                <a:t>End Semester Rush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34200" y="3429000"/>
            <a:ext cx="15776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Studio Activities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4416623"/>
            <a:ext cx="18261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Environment Setup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228600" y="274638"/>
            <a:ext cx="8458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Release</a:t>
            </a:r>
            <a:r>
              <a:rPr kumimoji="0" lang="en-US" sz="41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Activities 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2968" y="6248400"/>
            <a:ext cx="478632" cy="448469"/>
          </a:xfrm>
        </p:spPr>
        <p:txBody>
          <a:bodyPr/>
          <a:lstStyle/>
          <a:p>
            <a:fld id="{64D5A98C-4721-494E-B798-CA5FE2D78BEA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="" xmlns:p14="http://schemas.microsoft.com/office/powerpoint/2010/main" val="3409520207"/>
              </p:ext>
            </p:extLst>
          </p:nvPr>
        </p:nvGraphicFramePr>
        <p:xfrm>
          <a:off x="0" y="1417638"/>
          <a:ext cx="9144000" cy="505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2057400"/>
            <a:ext cx="914400" cy="2438400"/>
          </a:xfrm>
          <a:prstGeom prst="rect">
            <a:avLst/>
          </a:prstGeom>
          <a:solidFill>
            <a:schemeClr val="tx2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3581400"/>
            <a:ext cx="685800" cy="914400"/>
          </a:xfrm>
          <a:prstGeom prst="rect">
            <a:avLst/>
          </a:prstGeom>
          <a:solidFill>
            <a:schemeClr val="tx2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1117" y="1447800"/>
            <a:ext cx="284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Planned Hours –</a:t>
            </a:r>
            <a:r>
              <a:rPr lang="en-US" sz="2000" dirty="0" smtClean="0"/>
              <a:t>1159</a:t>
            </a:r>
            <a:endParaRPr lang="en-US" sz="2000" dirty="0" smtClean="0"/>
          </a:p>
          <a:p>
            <a:r>
              <a:rPr lang="en-US" sz="2000" dirty="0" smtClean="0"/>
              <a:t>Actual Hours   – </a:t>
            </a:r>
            <a:r>
              <a:rPr lang="en-US" sz="2000" dirty="0" smtClean="0"/>
              <a:t>927</a:t>
            </a:r>
            <a:endParaRPr lang="en-US" sz="2000" dirty="0"/>
          </a:p>
        </p:txBody>
      </p:sp>
      <p:sp>
        <p:nvSpPr>
          <p:cNvPr id="11" name="Chevron 10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3" name="Chevron 12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4" name="Chevron 13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5" name="Chevron 14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6" name="Chevron 15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82319"/>
              </p:ext>
            </p:extLst>
          </p:nvPr>
        </p:nvGraphicFramePr>
        <p:xfrm>
          <a:off x="76200" y="1981200"/>
          <a:ext cx="8915399" cy="304800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19200"/>
                <a:gridCol w="812827"/>
                <a:gridCol w="1477222"/>
                <a:gridCol w="1466612"/>
                <a:gridCol w="1450269"/>
                <a:gridCol w="1450269"/>
                <a:gridCol w="1039000"/>
              </a:tblGrid>
              <a:tr h="60374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u="none" strike="noStrike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 Added</a:t>
                      </a:r>
                      <a:endParaRPr kumimoji="0" lang="en-US" sz="1800" u="none" strike="noStrike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u="none" strike="noStrike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Planned Hours</a:t>
                      </a:r>
                      <a:endParaRPr kumimoji="0" lang="en-US" sz="1800" u="none" strike="noStrike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/>
                        <a:t>Actual Hours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Estimation Error</a:t>
                      </a:r>
                      <a:endParaRPr kumimoji="0" lang="en-US" sz="1800" u="none" strike="noStrike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/>
                        <a:t>Productivity</a:t>
                      </a:r>
                    </a:p>
                    <a:p>
                      <a:pPr algn="ctr" fontAlgn="b"/>
                      <a:r>
                        <a:rPr lang="en-US" sz="1800" u="none" strike="noStrike" dirty="0" smtClean="0"/>
                        <a:t>(LOC/Hour)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7896" marR="7896" marT="78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baseline="0" dirty="0" smtClean="0"/>
                        <a:t> Unique </a:t>
                      </a:r>
                      <a:r>
                        <a:rPr lang="en-US" sz="1800" u="none" strike="noStrike" baseline="0" dirty="0" err="1" smtClean="0"/>
                        <a:t>Req’t</a:t>
                      </a:r>
                      <a:r>
                        <a:rPr lang="en-US" sz="1800" u="none" strike="noStrike" baseline="0" dirty="0" smtClean="0"/>
                        <a:t> Met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7896" marR="7896" marT="7896" marB="0" anchor="b"/>
                </a:tc>
              </a:tr>
              <a:tr h="539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Release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5524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491.9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397.6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23.7%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13.9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Release 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6439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363.3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281.8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28.9%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22.8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Release 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5124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303.7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248.1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22.2</a:t>
                      </a:r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</a:rPr>
                        <a:t>20.6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bg1"/>
                    </a:solidFill>
                  </a:tcPr>
                </a:tc>
              </a:tr>
              <a:tr h="53488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1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17,087</a:t>
                      </a:r>
                      <a:endParaRPr kumimoji="0" lang="en-US" sz="1800" b="1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b="1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1,158.9</a:t>
                      </a:r>
                      <a:endParaRPr kumimoji="0" lang="en-US" sz="1800" b="1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800" b="1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927.5</a:t>
                      </a:r>
                      <a:endParaRPr kumimoji="0" lang="en-US" sz="1800" b="1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endParaRPr kumimoji="0" lang="en-US" sz="1800" b="1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180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96" marR="7896" marT="789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itle 3"/>
          <p:cNvSpPr txBox="1">
            <a:spLocks/>
          </p:cNvSpPr>
          <p:nvPr/>
        </p:nvSpPr>
        <p:spPr>
          <a:xfrm>
            <a:off x="2286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Productivity Analysis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2968" y="6248400"/>
            <a:ext cx="478632" cy="448469"/>
          </a:xfrm>
        </p:spPr>
        <p:txBody>
          <a:bodyPr/>
          <a:lstStyle/>
          <a:p>
            <a:fld id="{64D5A98C-4721-494E-B798-CA5FE2D78BE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5400" y="2819400"/>
            <a:ext cx="8382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38400" y="2819400"/>
            <a:ext cx="8382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86200" y="2819400"/>
            <a:ext cx="8382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81800" y="2819400"/>
            <a:ext cx="8382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evron 11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4" name="Chevron 13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5" name="Chevron 14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6" name="Chevron 15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7" name="Chevron 16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905000"/>
            <a:ext cx="9144000" cy="4953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1"/>
          <p:cNvGrpSpPr/>
          <p:nvPr/>
        </p:nvGrpSpPr>
        <p:grpSpPr>
          <a:xfrm>
            <a:off x="441844" y="1537135"/>
            <a:ext cx="8168756" cy="4330265"/>
            <a:chOff x="441844" y="1537135"/>
            <a:chExt cx="8168756" cy="4330265"/>
          </a:xfrm>
        </p:grpSpPr>
        <p:grpSp>
          <p:nvGrpSpPr>
            <p:cNvPr id="29" name="Group 13"/>
            <p:cNvGrpSpPr/>
            <p:nvPr/>
          </p:nvGrpSpPr>
          <p:grpSpPr>
            <a:xfrm>
              <a:off x="441845" y="1598886"/>
              <a:ext cx="8168757" cy="4268514"/>
              <a:chOff x="363666" y="1524000"/>
              <a:chExt cx="7903314" cy="4343400"/>
            </a:xfrm>
          </p:grpSpPr>
          <p:grpSp>
            <p:nvGrpSpPr>
              <p:cNvPr id="32" name="Group 47"/>
              <p:cNvGrpSpPr/>
              <p:nvPr/>
            </p:nvGrpSpPr>
            <p:grpSpPr>
              <a:xfrm>
                <a:off x="761999" y="1525337"/>
                <a:ext cx="7504981" cy="4342063"/>
                <a:chOff x="761999" y="1525337"/>
                <a:chExt cx="7504981" cy="4342063"/>
              </a:xfrm>
            </p:grpSpPr>
            <p:pic>
              <p:nvPicPr>
                <p:cNvPr id="34" name="Picture 4" descr="http://www.ellenhopkins.com/sitebuilder/images/binderPaper_brownBorderLeft-1498x1332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5882" t="5010" r="7582" b="5399"/>
                <a:stretch>
                  <a:fillRect/>
                </a:stretch>
              </p:blipFill>
              <p:spPr bwMode="auto">
                <a:xfrm>
                  <a:off x="761999" y="1525337"/>
                  <a:ext cx="7504981" cy="4342063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TextBox 34"/>
                <p:cNvSpPr txBox="1"/>
                <p:nvPr/>
              </p:nvSpPr>
              <p:spPr>
                <a:xfrm>
                  <a:off x="1066801" y="1753680"/>
                  <a:ext cx="3880696" cy="469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C00000"/>
                      </a:solidFill>
                      <a:latin typeface="Lucida Handwriting" pitchFamily="66" charset="0"/>
                    </a:rPr>
                    <a:t>Boy, we wish that we…</a:t>
                  </a:r>
                  <a:endParaRPr lang="en-US" sz="2400" b="1" dirty="0">
                    <a:solidFill>
                      <a:srgbClr val="C00000"/>
                    </a:solidFill>
                    <a:latin typeface="Lucida Handwriting" pitchFamily="66" charset="0"/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63666" y="1524000"/>
                <a:ext cx="457200" cy="43434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R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F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L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C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T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I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O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N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S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143000" y="2553116"/>
              <a:ext cx="7315200" cy="2482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defRPr/>
              </a:pPr>
              <a:r>
                <a:rPr lang="en-US" sz="2800" dirty="0" smtClean="0"/>
                <a:t>Had considered our increase in efficiency in our estimations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lang="en-US" sz="2400" dirty="0" smtClean="0"/>
                <a:t>Although we adjusted our plan to account for our previous overestimation, our increase in efficiency canceled out these adjustments.</a:t>
              </a:r>
            </a:p>
          </p:txBody>
        </p:sp>
        <p:pic>
          <p:nvPicPr>
            <p:cNvPr id="31" name="Picture 1" descr="C:\Users\wini\Desktop\pe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7868554">
              <a:off x="5063898" y="1667855"/>
              <a:ext cx="856437" cy="594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http://www.johndclare.net/images/Ford%20Assembly%20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85800"/>
            <a:ext cx="4436961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76400" y="3981896"/>
            <a:ext cx="74676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latin typeface="Book Antiqua" pitchFamily="18" charset="0"/>
              </a:rPr>
              <a:t>Development</a:t>
            </a:r>
            <a:endParaRPr lang="en-US" sz="3600" b="1" cap="small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tolemyDB Static 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199" y="1524000"/>
            <a:ext cx="8926569" cy="44958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Static View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8" name="Chevron 7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9" name="Chevron 8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0" name="Chevron 9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1" name="Chevron 10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2" name="Chevron 11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1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1524000"/>
            <a:ext cx="8686800" cy="1371600"/>
          </a:xfrm>
          <a:prstGeom prst="rect">
            <a:avLst/>
          </a:prstGeom>
          <a:solidFill>
            <a:schemeClr val="accent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2971800"/>
            <a:ext cx="8686800" cy="1447800"/>
          </a:xfrm>
          <a:prstGeom prst="rect">
            <a:avLst/>
          </a:prstGeom>
          <a:solidFill>
            <a:srgbClr val="00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="" xmlns:p14="http://schemas.microsoft.com/office/powerpoint/2010/main" val="2688987214"/>
              </p:ext>
            </p:extLst>
          </p:nvPr>
        </p:nvGraphicFramePr>
        <p:xfrm>
          <a:off x="152400" y="1905000"/>
          <a:ext cx="86106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="" xmlns:p14="http://schemas.microsoft.com/office/powerpoint/2010/main" val="2110939034"/>
              </p:ext>
            </p:extLst>
          </p:nvPr>
        </p:nvGraphicFramePr>
        <p:xfrm>
          <a:off x="152400" y="3352800"/>
          <a:ext cx="86106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Rectangle 20"/>
          <p:cNvSpPr/>
          <p:nvPr/>
        </p:nvSpPr>
        <p:spPr>
          <a:xfrm>
            <a:off x="152400" y="4495800"/>
            <a:ext cx="8686800" cy="1447800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="" xmlns:p14="http://schemas.microsoft.com/office/powerpoint/2010/main" val="1522881674"/>
              </p:ext>
            </p:extLst>
          </p:nvPr>
        </p:nvGraphicFramePr>
        <p:xfrm>
          <a:off x="152400" y="4876800"/>
          <a:ext cx="8610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6200" y="1524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GUI Layer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" y="29718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Business Layer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6200" y="4495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Database Layer</a:t>
            </a:r>
            <a:endParaRPr lang="en-US" sz="2400" b="1" dirty="0"/>
          </a:p>
        </p:txBody>
      </p:sp>
      <p:sp>
        <p:nvSpPr>
          <p:cNvPr id="15" name="Chevron 1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7" name="Chevron 1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8" name="Chevron 1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9" name="Chevron 1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26" name="Chevron 25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27" name="Chevron 26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733800"/>
            <a:ext cx="6400800" cy="21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1524000"/>
            <a:ext cx="6400800" cy="21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152400" y="2209800"/>
            <a:ext cx="2133600" cy="1371600"/>
          </a:xfrm>
          <a:prstGeom prst="homePlate">
            <a:avLst>
              <a:gd name="adj" fmla="val 36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Layer Interface Design &amp; Review</a:t>
            </a:r>
            <a:endParaRPr lang="en-US" sz="2000" dirty="0"/>
          </a:p>
        </p:txBody>
      </p:sp>
      <p:sp>
        <p:nvSpPr>
          <p:cNvPr id="27" name="Pentagon 26"/>
          <p:cNvSpPr/>
          <p:nvPr/>
        </p:nvSpPr>
        <p:spPr>
          <a:xfrm>
            <a:off x="2286000" y="2209800"/>
            <a:ext cx="2209800" cy="1371600"/>
          </a:xfrm>
          <a:prstGeom prst="homePlate">
            <a:avLst>
              <a:gd name="adj" fmla="val 31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Detailed Design &amp; Development </a:t>
            </a:r>
            <a:endParaRPr lang="en-US" sz="2000" dirty="0"/>
          </a:p>
        </p:txBody>
      </p:sp>
      <p:sp>
        <p:nvSpPr>
          <p:cNvPr id="28" name="Pentagon 27"/>
          <p:cNvSpPr/>
          <p:nvPr/>
        </p:nvSpPr>
        <p:spPr>
          <a:xfrm>
            <a:off x="4495800" y="2209800"/>
            <a:ext cx="1752600" cy="1371600"/>
          </a:xfrm>
          <a:prstGeom prst="homePlate">
            <a:avLst>
              <a:gd name="adj" fmla="val 29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Layer Integration Testing</a:t>
            </a:r>
            <a:endParaRPr lang="en-US" sz="2000" dirty="0"/>
          </a:p>
        </p:txBody>
      </p:sp>
      <p:sp>
        <p:nvSpPr>
          <p:cNvPr id="29" name="Pentagon 28"/>
          <p:cNvSpPr/>
          <p:nvPr/>
        </p:nvSpPr>
        <p:spPr>
          <a:xfrm>
            <a:off x="6629400" y="3124200"/>
            <a:ext cx="1371600" cy="1371600"/>
          </a:xfrm>
          <a:prstGeom prst="homePlate">
            <a:avLst>
              <a:gd name="adj" fmla="val 2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System Testing</a:t>
            </a:r>
            <a:endParaRPr lang="en-US" sz="2000" dirty="0"/>
          </a:p>
        </p:txBody>
      </p:sp>
      <p:sp>
        <p:nvSpPr>
          <p:cNvPr id="30" name="Pentagon 29"/>
          <p:cNvSpPr/>
          <p:nvPr/>
        </p:nvSpPr>
        <p:spPr>
          <a:xfrm>
            <a:off x="8001000" y="3200400"/>
            <a:ext cx="990600" cy="1371600"/>
          </a:xfrm>
          <a:prstGeom prst="homePlat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Demo</a:t>
            </a:r>
            <a:endParaRPr lang="en-US" sz="2000" dirty="0"/>
          </a:p>
        </p:txBody>
      </p:sp>
      <p:sp>
        <p:nvSpPr>
          <p:cNvPr id="31" name="Pentagon 30"/>
          <p:cNvSpPr/>
          <p:nvPr/>
        </p:nvSpPr>
        <p:spPr>
          <a:xfrm>
            <a:off x="152400" y="4343400"/>
            <a:ext cx="2133600" cy="1371600"/>
          </a:xfrm>
          <a:prstGeom prst="homePlate">
            <a:avLst>
              <a:gd name="adj" fmla="val 36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Layer Interface Design &amp; Review</a:t>
            </a:r>
            <a:endParaRPr lang="en-US" sz="2000" dirty="0"/>
          </a:p>
        </p:txBody>
      </p:sp>
      <p:sp>
        <p:nvSpPr>
          <p:cNvPr id="32" name="Pentagon 31"/>
          <p:cNvSpPr/>
          <p:nvPr/>
        </p:nvSpPr>
        <p:spPr>
          <a:xfrm>
            <a:off x="2286000" y="4343400"/>
            <a:ext cx="2209800" cy="1371600"/>
          </a:xfrm>
          <a:prstGeom prst="homePlate">
            <a:avLst>
              <a:gd name="adj" fmla="val 31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Detailed Design &amp; Development </a:t>
            </a:r>
            <a:endParaRPr lang="en-US" sz="2000" dirty="0"/>
          </a:p>
        </p:txBody>
      </p:sp>
      <p:sp>
        <p:nvSpPr>
          <p:cNvPr id="33" name="Pentagon 32"/>
          <p:cNvSpPr/>
          <p:nvPr/>
        </p:nvSpPr>
        <p:spPr>
          <a:xfrm>
            <a:off x="4495800" y="4343400"/>
            <a:ext cx="1752600" cy="1371600"/>
          </a:xfrm>
          <a:prstGeom prst="homePlate">
            <a:avLst>
              <a:gd name="adj" fmla="val 29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Layer Integration Testing</a:t>
            </a:r>
            <a:endParaRPr lang="en-US" sz="2000" dirty="0"/>
          </a:p>
        </p:txBody>
      </p: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>
          <a:xfrm>
            <a:off x="6248400" y="2895600"/>
            <a:ext cx="3810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3"/>
            <a:endCxn id="29" idx="1"/>
          </p:cNvCxnSpPr>
          <p:nvPr/>
        </p:nvCxnSpPr>
        <p:spPr>
          <a:xfrm flipV="1">
            <a:off x="6248400" y="3810000"/>
            <a:ext cx="381000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00200" y="15240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Requirement 1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524000" y="37338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Requirement 2</a:t>
            </a:r>
            <a:endParaRPr lang="en-US" sz="3200" dirty="0"/>
          </a:p>
        </p:txBody>
      </p:sp>
      <p:sp>
        <p:nvSpPr>
          <p:cNvPr id="36" name="Rectangle 35"/>
          <p:cNvSpPr/>
          <p:nvPr/>
        </p:nvSpPr>
        <p:spPr>
          <a:xfrm>
            <a:off x="0" y="1447800"/>
            <a:ext cx="9144000" cy="54102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41845" y="1537135"/>
            <a:ext cx="8321155" cy="4406465"/>
            <a:chOff x="441845" y="1537135"/>
            <a:chExt cx="8321155" cy="4406465"/>
          </a:xfrm>
        </p:grpSpPr>
        <p:grpSp>
          <p:nvGrpSpPr>
            <p:cNvPr id="45" name="Group 13"/>
            <p:cNvGrpSpPr/>
            <p:nvPr/>
          </p:nvGrpSpPr>
          <p:grpSpPr>
            <a:xfrm>
              <a:off x="441845" y="1598886"/>
              <a:ext cx="8321155" cy="4344714"/>
              <a:chOff x="363666" y="1524000"/>
              <a:chExt cx="8050760" cy="442093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61999" y="1525337"/>
                <a:ext cx="7652427" cy="4419600"/>
                <a:chOff x="761999" y="1525337"/>
                <a:chExt cx="7652427" cy="4419600"/>
              </a:xfrm>
            </p:grpSpPr>
            <p:pic>
              <p:nvPicPr>
                <p:cNvPr id="50" name="Picture 4" descr="http://www.ellenhopkins.com/sitebuilder/images/binderPaper_brownBorderLeft-1498x1332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5882" t="5010" r="7582" b="5399"/>
                <a:stretch>
                  <a:fillRect/>
                </a:stretch>
              </p:blipFill>
              <p:spPr bwMode="auto">
                <a:xfrm>
                  <a:off x="761999" y="1525337"/>
                  <a:ext cx="7652427" cy="4419600"/>
                </a:xfrm>
                <a:prstGeom prst="rect">
                  <a:avLst/>
                </a:prstGeom>
                <a:noFill/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1066801" y="1753680"/>
                  <a:ext cx="3852780" cy="469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086BA8"/>
                      </a:solidFill>
                      <a:latin typeface="Lucida Handwriting" pitchFamily="66" charset="0"/>
                    </a:rPr>
                    <a:t>We are glad that we…</a:t>
                  </a:r>
                  <a:endParaRPr lang="en-US" sz="2400" b="1" dirty="0">
                    <a:solidFill>
                      <a:srgbClr val="086BA8"/>
                    </a:solidFill>
                    <a:latin typeface="Lucida Handwriting" pitchFamily="66" charset="0"/>
                  </a:endParaRP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363666" y="1524000"/>
                <a:ext cx="457200" cy="44209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R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F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L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E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C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T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I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O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N</a:t>
                </a:r>
              </a:p>
              <a:p>
                <a:pPr algn="ctr"/>
                <a:r>
                  <a:rPr 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0007" dist="310007" dir="7680000" sy="30000" kx="1300200" algn="ctr" rotWithShape="0">
                        <a:prstClr val="black">
                          <a:alpha val="32000"/>
                        </a:prstClr>
                      </a:outerShdw>
                    </a:effectLst>
                  </a:rPr>
                  <a:t>S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1752600" y="2553116"/>
              <a:ext cx="6781800" cy="1733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/>
                <a:t>Followed breadth-wise development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lang="en-US" sz="2400" dirty="0" smtClean="0"/>
                <a:t>Produced complete product with each release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lang="en-US" sz="2400" dirty="0" smtClean="0"/>
                <a:t>Received instant feedback</a:t>
              </a:r>
            </a:p>
          </p:txBody>
        </p:sp>
        <p:pic>
          <p:nvPicPr>
            <p:cNvPr id="47" name="Picture 1" descr="C:\Users\wini\Desktop\pe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7868554">
              <a:off x="5063898" y="1667855"/>
              <a:ext cx="856437" cy="594998"/>
            </a:xfrm>
            <a:prstGeom prst="rect">
              <a:avLst/>
            </a:prstGeom>
            <a:noFill/>
          </p:spPr>
        </p:pic>
      </p:grpSp>
      <p:sp>
        <p:nvSpPr>
          <p:cNvPr id="20" name="Chevron 19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2" name="Chevron 21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23" name="Chevron 22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39" name="Chevron 3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40" name="Chevron 39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41" name="Chevron 40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3" name="Chevron 42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152400" y="1828800"/>
            <a:ext cx="9448800" cy="3962400"/>
            <a:chOff x="-152400" y="1524000"/>
            <a:chExt cx="9448800" cy="39624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292" t="1458" r="14824" b="16132"/>
            <a:stretch/>
          </p:blipFill>
          <p:spPr bwMode="auto">
            <a:xfrm>
              <a:off x="0" y="1600200"/>
              <a:ext cx="9158380" cy="3733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Rectangle 16"/>
            <p:cNvSpPr/>
            <p:nvPr/>
          </p:nvSpPr>
          <p:spPr>
            <a:xfrm>
              <a:off x="-152400" y="1524000"/>
              <a:ext cx="9448800" cy="3962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18000"/>
                  </a:schemeClr>
                </a:gs>
                <a:gs pos="64999">
                  <a:schemeClr val="bg1">
                    <a:alpha val="99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matrix?</a:t>
            </a:r>
          </a:p>
          <a:p>
            <a:pPr lvl="1"/>
            <a:r>
              <a:rPr lang="en-US" dirty="0" smtClean="0"/>
              <a:t>Requirements vs. Phases</a:t>
            </a:r>
          </a:p>
          <a:p>
            <a:r>
              <a:rPr lang="en-US" dirty="0" smtClean="0"/>
              <a:t>Benefits</a:t>
            </a:r>
            <a:endParaRPr lang="en-US" dirty="0"/>
          </a:p>
          <a:p>
            <a:pPr lvl="1"/>
            <a:r>
              <a:rPr lang="en-US" dirty="0" smtClean="0"/>
              <a:t>Who depends on you?</a:t>
            </a:r>
          </a:p>
          <a:p>
            <a:pPr lvl="1"/>
            <a:r>
              <a:rPr lang="en-US" dirty="0" smtClean="0"/>
              <a:t>Who do you depend on?</a:t>
            </a:r>
          </a:p>
          <a:p>
            <a:pPr lvl="1"/>
            <a:r>
              <a:rPr lang="en-US" dirty="0" smtClean="0"/>
              <a:t>Order of tasks</a:t>
            </a:r>
          </a:p>
          <a:p>
            <a:pPr lvl="1"/>
            <a:r>
              <a:rPr lang="en-US" dirty="0" smtClean="0"/>
              <a:t>Day-today status</a:t>
            </a:r>
          </a:p>
          <a:p>
            <a:pPr lvl="1"/>
            <a:r>
              <a:rPr lang="en-US" dirty="0" smtClean="0"/>
              <a:t>Plan for iterations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Using the Matrix**</a:t>
            </a:r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9" name="Chevron 8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0" name="Chevron 9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1" name="Chevron 10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2" name="Chevron 11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3" name="Chevron 12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0" y="6248400"/>
            <a:ext cx="502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** As proposed by </a:t>
            </a:r>
            <a:r>
              <a:rPr lang="en-US" sz="1200" dirty="0" err="1" smtClean="0"/>
              <a:t>VdashNeg</a:t>
            </a:r>
            <a:r>
              <a:rPr lang="en-US" sz="1200" dirty="0" smtClean="0"/>
              <a:t> (MSE ‘09 Team)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7" y="609600"/>
            <a:ext cx="2797833" cy="223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23" name="Chevron 2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algn="l"/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Team YALA!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09800"/>
            <a:ext cx="2770952" cy="2416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6" descr="Eduardo Miran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72914">
            <a:off x="3585998" y="2071121"/>
            <a:ext cx="2371269" cy="2713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268044">
            <a:off x="6359909" y="2443448"/>
            <a:ext cx="2456945" cy="2431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6"/>
          <p:cNvSpPr txBox="1"/>
          <p:nvPr/>
        </p:nvSpPr>
        <p:spPr>
          <a:xfrm rot="21211745">
            <a:off x="838200" y="4652665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Cliff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rot="899021">
            <a:off x="3429000" y="4710120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Eduardo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 rot="20888243">
            <a:off x="6934200" y="4876203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Shigeru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6979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Nightly builds to enforce</a:t>
            </a:r>
          </a:p>
          <a:p>
            <a:pPr lvl="1"/>
            <a:r>
              <a:rPr lang="en-US" dirty="0" smtClean="0"/>
              <a:t>Code style</a:t>
            </a:r>
          </a:p>
          <a:p>
            <a:pPr lvl="1"/>
            <a:r>
              <a:rPr lang="en-US" dirty="0" err="1" smtClean="0"/>
              <a:t>Javadocs</a:t>
            </a:r>
            <a:endParaRPr lang="en-US" dirty="0" smtClean="0"/>
          </a:p>
          <a:p>
            <a:pPr lvl="1"/>
            <a:r>
              <a:rPr lang="en-US" dirty="0" err="1" smtClean="0"/>
              <a:t>FindBugs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JUnit</a:t>
            </a:r>
            <a:r>
              <a:rPr lang="en-US" dirty="0" smtClean="0"/>
              <a:t> tests</a:t>
            </a:r>
          </a:p>
          <a:p>
            <a:pPr lvl="1"/>
            <a:endParaRPr lang="en-US" dirty="0" smtClean="0"/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sz="2700" dirty="0" smtClean="0"/>
              <a:t>Transparency of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 Fagan Inspections with UC Berkeley</a:t>
            </a:r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endParaRPr lang="en-US" sz="27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 Development</a:t>
            </a: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7" name="Chevron 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8" name="Chevron 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9" name="Chevron 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0" name="Chevron 9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1" name="Chevron 10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Time Spent in Development Activities</a:t>
            </a:r>
            <a:endParaRPr lang="en-US" sz="32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="" xmlns:p14="http://schemas.microsoft.com/office/powerpoint/2010/main" val="4220949216"/>
              </p:ext>
            </p:extLst>
          </p:nvPr>
        </p:nvGraphicFramePr>
        <p:xfrm>
          <a:off x="1" y="1143000"/>
          <a:ext cx="9144000" cy="5714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hevron 5"/>
          <p:cNvSpPr/>
          <p:nvPr/>
        </p:nvSpPr>
        <p:spPr>
          <a:xfrm>
            <a:off x="0" y="6858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838200" y="6858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9" name="Chevron 8"/>
          <p:cNvSpPr/>
          <p:nvPr/>
        </p:nvSpPr>
        <p:spPr>
          <a:xfrm>
            <a:off x="1524000" y="6858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0" name="Chevron 9"/>
          <p:cNvSpPr/>
          <p:nvPr/>
        </p:nvSpPr>
        <p:spPr>
          <a:xfrm>
            <a:off x="2895600" y="6858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1" name="Chevron 10"/>
          <p:cNvSpPr/>
          <p:nvPr/>
        </p:nvSpPr>
        <p:spPr>
          <a:xfrm>
            <a:off x="4038600" y="6858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2" name="Chevron 11"/>
          <p:cNvSpPr/>
          <p:nvPr/>
        </p:nvSpPr>
        <p:spPr>
          <a:xfrm>
            <a:off x="4991100" y="6858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3" name="Chevron 12"/>
          <p:cNvSpPr/>
          <p:nvPr/>
        </p:nvSpPr>
        <p:spPr>
          <a:xfrm>
            <a:off x="6324600" y="6858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7277100" y="6858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8305800" y="6858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33401" y="2141538"/>
          <a:ext cx="8077201" cy="364966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14003"/>
                <a:gridCol w="1251659"/>
                <a:gridCol w="1510780"/>
                <a:gridCol w="1415223"/>
                <a:gridCol w="1416714"/>
                <a:gridCol w="1468822"/>
              </a:tblGrid>
              <a:tr h="31024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smtClean="0">
                          <a:solidFill>
                            <a:schemeClr val="bg1"/>
                          </a:solidFill>
                        </a:rPr>
                        <a:t># </a:t>
                      </a:r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</a:rPr>
                        <a:t>Classes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</a:rPr>
                        <a:t>Line Coverage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</a:rPr>
                        <a:t>Branch Coverage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chemeClr val="bg1"/>
                          </a:solidFill>
                        </a:rPr>
                        <a:t>LOC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</a:rPr>
                        <a:t>Branches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54062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 8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1537/2112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64%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432/674</a:t>
                      </a:r>
                    </a:p>
                  </a:txBody>
                  <a:tcPr marL="0" marR="0" marT="0" marB="0" anchor="b"/>
                </a:tc>
              </a:tr>
              <a:tr h="754062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 9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1809/2404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519/782</a:t>
                      </a:r>
                    </a:p>
                  </a:txBody>
                  <a:tcPr marL="0" marR="0" marT="0" marB="0" anchor="b"/>
                </a:tc>
              </a:tr>
              <a:tr h="754062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 10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2260/2944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646/954</a:t>
                      </a:r>
                    </a:p>
                  </a:txBody>
                  <a:tcPr marL="0" marR="0" marT="0" marB="0" anchor="b"/>
                </a:tc>
              </a:tr>
              <a:tr h="754062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Week 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2271/2991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666/992</a:t>
                      </a:r>
                      <a:endParaRPr kumimoji="0" lang="en-US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5" name="Chevron 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8" name="Chevron 7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9" name="Chevron 8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0" name="Chevron 9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1" name="Chevron 10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2" name="Chevron 11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13" name="Chevron 12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6880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Goal - </a:t>
            </a:r>
            <a:r>
              <a:rPr lang="en-US" dirty="0" smtClean="0"/>
              <a:t>85% Line Coverage &amp; 75% Branch Coverage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0" y="1219200"/>
          <a:ext cx="91440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563469"/>
            <a:ext cx="324479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Total Physical LOC – 17K</a:t>
            </a:r>
          </a:p>
          <a:p>
            <a:r>
              <a:rPr lang="en-US" dirty="0" smtClean="0"/>
              <a:t>Total Logical LOC  - 10.5K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6167735"/>
            <a:ext cx="385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Chart created using Unified Code Counter (A tool developed at University of Southern California)</a:t>
            </a:r>
            <a:endParaRPr lang="en-US" sz="1200" dirty="0"/>
          </a:p>
        </p:txBody>
      </p:sp>
      <p:sp>
        <p:nvSpPr>
          <p:cNvPr id="9" name="Chevron 8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1" name="Chevron 10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2" name="Chevron 1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3" name="Chevron 1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4" name="Chevron 13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5" name="Chevron 14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81896"/>
            <a:ext cx="7467600" cy="1199704"/>
          </a:xfrm>
        </p:spPr>
        <p:txBody>
          <a:bodyPr>
            <a:normAutofit/>
          </a:bodyPr>
          <a:lstStyle/>
          <a:p>
            <a:r>
              <a:rPr lang="en-US" altLang="zh-CN" sz="3600" b="1" cap="small" dirty="0" smtClean="0">
                <a:latin typeface="Book Antiqua" pitchFamily="18" charset="0"/>
              </a:rPr>
              <a:t>Quality</a:t>
            </a:r>
          </a:p>
          <a:p>
            <a:r>
              <a:rPr lang="en-US" sz="2800" cap="small" dirty="0" smtClean="0">
                <a:latin typeface="Book Antiqua" pitchFamily="18" charset="0"/>
              </a:rPr>
              <a:t>Defect Analysis</a:t>
            </a:r>
            <a:endParaRPr lang="en-US" sz="2800" cap="small" dirty="0">
              <a:latin typeface="Book Antiqua" pitchFamily="18" charset="0"/>
            </a:endParaRPr>
          </a:p>
        </p:txBody>
      </p:sp>
      <p:pic>
        <p:nvPicPr>
          <p:cNvPr id="4" name="Picture 2" descr="http://www.furniturehomedesign.com/wp-content/uploads/2010/07/bug-spray-ec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8000" contrast="18000"/>
          </a:blip>
          <a:srcRect/>
          <a:stretch>
            <a:fillRect/>
          </a:stretch>
        </p:blipFill>
        <p:spPr bwMode="auto">
          <a:xfrm>
            <a:off x="457200" y="457200"/>
            <a:ext cx="4038600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</a:t>
            </a:r>
            <a:endParaRPr lang="en-US" dirty="0"/>
          </a:p>
        </p:txBody>
      </p:sp>
      <p:pic>
        <p:nvPicPr>
          <p:cNvPr id="1026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6670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42482">
            <a:off x="2313910" y="2394383"/>
            <a:ext cx="387518" cy="41096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2766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0" y="29718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206781">
            <a:off x="2155924" y="3290520"/>
            <a:ext cx="584505" cy="619867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2004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C:\Users\wini\Desktop\Bu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4191000"/>
            <a:ext cx="304800" cy="32324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C:\Users\wini\Desktop\Bu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213566">
            <a:off x="1300537" y="2589365"/>
            <a:ext cx="533400" cy="56567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 descr="C:\Users\wini\Desktop\Bu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2743200"/>
            <a:ext cx="533400" cy="56567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 descr="C:\Users\wini\Desktop\Bu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69146">
            <a:off x="1629691" y="3754705"/>
            <a:ext cx="685800" cy="72728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33528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C:\Users\wini\Desktop\Bu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02740">
            <a:off x="2667000" y="2057400"/>
            <a:ext cx="685800" cy="72728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00200" y="364377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373380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388620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234837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365760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1066800" y="5029200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Lucida Console" pitchFamily="49" charset="0"/>
              </a:rPr>
              <a:t>237 defects found</a:t>
            </a:r>
            <a:endParaRPr lang="en-US" sz="2800" b="1" dirty="0">
              <a:latin typeface="Lucida Console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800" y="5029200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Lucida Console" pitchFamily="49" charset="0"/>
              </a:rPr>
              <a:t>3 still open</a:t>
            </a:r>
            <a:endParaRPr lang="en-US" sz="2800" b="1" dirty="0">
              <a:latin typeface="Lucida Console" pitchFamily="49" charset="0"/>
            </a:endParaRPr>
          </a:p>
        </p:txBody>
      </p:sp>
      <p:pic>
        <p:nvPicPr>
          <p:cNvPr id="26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42482">
            <a:off x="1797329" y="1946473"/>
            <a:ext cx="387518" cy="41096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" descr="C:\Users\wini\Desktop\Bu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2133600"/>
            <a:ext cx="1600200" cy="169700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388620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403860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2" descr="C:\Users\wini\Desktop\Bu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0" y="4253370"/>
            <a:ext cx="228600" cy="2424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2" descr="C:\Users\wini\Desktop\Bu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69146">
            <a:off x="1494509" y="2154506"/>
            <a:ext cx="685800" cy="72728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2" descr="C:\Users\wini\Desktop\Bu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69146">
            <a:off x="1096291" y="3068906"/>
            <a:ext cx="685800" cy="72728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42482">
            <a:off x="1644930" y="3052764"/>
            <a:ext cx="387518" cy="41096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5908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 descr="C:\Users\wini\Desktop\Bu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505200"/>
            <a:ext cx="355600" cy="37711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C:\Users\wini\Desktop\Ma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8400" y="2057400"/>
            <a:ext cx="3159899" cy="33528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77000" y="5334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6618491" y="2667000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Lucida Console" pitchFamily="49" charset="0"/>
              </a:rPr>
              <a:t>66 hours</a:t>
            </a:r>
            <a:endParaRPr lang="en-US" sz="2800" b="1" dirty="0">
              <a:latin typeface="Lucida Console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11816" y="3352800"/>
            <a:ext cx="27815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Lucida Console" pitchFamily="49" charset="0"/>
              </a:rPr>
              <a:t>7% of </a:t>
            </a:r>
          </a:p>
          <a:p>
            <a:pPr algn="ctr"/>
            <a:r>
              <a:rPr lang="en-US" sz="2800" b="1" dirty="0" smtClean="0">
                <a:latin typeface="Lucida Console" pitchFamily="49" charset="0"/>
              </a:rPr>
              <a:t>development </a:t>
            </a:r>
          </a:p>
          <a:p>
            <a:pPr algn="ctr"/>
            <a:r>
              <a:rPr lang="en-US" sz="2800" b="1" dirty="0" smtClean="0">
                <a:latin typeface="Lucida Console" pitchFamily="49" charset="0"/>
              </a:rPr>
              <a:t>effort</a:t>
            </a:r>
            <a:endParaRPr lang="en-US" sz="2800" b="1" dirty="0"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8" grpId="0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0" y="1295400"/>
          <a:ext cx="9144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defect fix time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533400" y="16462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sz="28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1066800" y="1219200"/>
            <a:ext cx="4267200" cy="1828800"/>
          </a:xfrm>
          <a:prstGeom prst="wedgeRoundRectCallout">
            <a:avLst>
              <a:gd name="adj1" fmla="val 40691"/>
              <a:gd name="adj2" fmla="val 74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760" lvl="0" indent="-256032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400" b="1" dirty="0" smtClean="0"/>
              <a:t>Average Fix Times</a:t>
            </a:r>
          </a:p>
          <a:p>
            <a:pPr marL="365760" lvl="0" indent="-256032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400" dirty="0" smtClean="0"/>
              <a:t>- 17 minutes per defect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400" dirty="0" smtClean="0"/>
              <a:t>- 10 minutes per defect found in reviews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219200" y="1295400"/>
            <a:ext cx="4267200" cy="1828800"/>
          </a:xfrm>
          <a:prstGeom prst="wedgeRoundRectCallout">
            <a:avLst>
              <a:gd name="adj1" fmla="val 40691"/>
              <a:gd name="adj2" fmla="val 74143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760" lvl="0" indent="-256032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400" b="1" dirty="0" smtClean="0"/>
              <a:t>80-20 Rule</a:t>
            </a:r>
          </a:p>
          <a:p>
            <a:pPr marL="365760" lvl="0" indent="-256032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en-US" sz="2400" b="1" dirty="0" smtClean="0"/>
              <a:t>-</a:t>
            </a:r>
            <a:r>
              <a:rPr lang="en-US" sz="2400" dirty="0" smtClean="0"/>
              <a:t> 80% of the defect were fixed in 31% of the total fix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="" xmlns:p14="http://schemas.microsoft.com/office/powerpoint/2010/main" val="1505958613"/>
              </p:ext>
            </p:extLst>
          </p:nvPr>
        </p:nvGraphicFramePr>
        <p:xfrm>
          <a:off x="0" y="1295400"/>
          <a:ext cx="9144000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defect fix time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533400" y="16462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sz="28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5257800" y="2971800"/>
            <a:ext cx="3733800" cy="2209800"/>
          </a:xfrm>
          <a:prstGeom prst="wedgeRoundRectCallout">
            <a:avLst>
              <a:gd name="adj1" fmla="val -41875"/>
              <a:gd name="adj2" fmla="val -67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/>
              <a:t>As the distance between the phase where defect was injected and phase where it was removed increased, the time taken to fix it increased.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/>
        </p:nvGraphicFramePr>
        <p:xfrm>
          <a:off x="0" y="1066800"/>
          <a:ext cx="89154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Defects Found in Reviews &amp; Inspections</a:t>
            </a:r>
            <a:endParaRPr lang="en-US" sz="3200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533400" y="1646237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sz="28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9144000" cy="58674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1845" y="1537135"/>
            <a:ext cx="8321155" cy="4414099"/>
            <a:chOff x="441845" y="1537135"/>
            <a:chExt cx="8321155" cy="4414099"/>
          </a:xfrm>
        </p:grpSpPr>
        <p:grpSp>
          <p:nvGrpSpPr>
            <p:cNvPr id="9" name="Group 8"/>
            <p:cNvGrpSpPr/>
            <p:nvPr/>
          </p:nvGrpSpPr>
          <p:grpSpPr>
            <a:xfrm>
              <a:off x="441845" y="1537135"/>
              <a:ext cx="8321155" cy="4414099"/>
              <a:chOff x="441845" y="1537135"/>
              <a:chExt cx="8321155" cy="4414099"/>
            </a:xfrm>
          </p:grpSpPr>
          <p:grpSp>
            <p:nvGrpSpPr>
              <p:cNvPr id="11" name="Group 13"/>
              <p:cNvGrpSpPr/>
              <p:nvPr/>
            </p:nvGrpSpPr>
            <p:grpSpPr>
              <a:xfrm>
                <a:off x="441845" y="1598886"/>
                <a:ext cx="8321155" cy="4352348"/>
                <a:chOff x="363666" y="1524000"/>
                <a:chExt cx="8050760" cy="4428705"/>
              </a:xfrm>
            </p:grpSpPr>
            <p:grpSp>
              <p:nvGrpSpPr>
                <p:cNvPr id="14" name="Group 47"/>
                <p:cNvGrpSpPr/>
                <p:nvPr/>
              </p:nvGrpSpPr>
              <p:grpSpPr>
                <a:xfrm>
                  <a:off x="761999" y="1525336"/>
                  <a:ext cx="7652427" cy="4427369"/>
                  <a:chOff x="761999" y="1525336"/>
                  <a:chExt cx="7652427" cy="4427369"/>
                </a:xfrm>
              </p:grpSpPr>
              <p:pic>
                <p:nvPicPr>
                  <p:cNvPr id="17" name="Picture 4" descr="http://www.ellenhopkins.com/sitebuilder/images/binderPaper_brownBorderLeft-1498x1332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5882" t="5010" r="7582" b="5399"/>
                  <a:stretch>
                    <a:fillRect/>
                  </a:stretch>
                </p:blipFill>
                <p:spPr bwMode="auto">
                  <a:xfrm>
                    <a:off x="761999" y="1525336"/>
                    <a:ext cx="7652427" cy="4427369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66801" y="1753680"/>
                    <a:ext cx="3880696" cy="4697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>
                        <a:solidFill>
                          <a:srgbClr val="C00000"/>
                        </a:solidFill>
                        <a:latin typeface="Lucida Handwriting" pitchFamily="66" charset="0"/>
                      </a:rPr>
                      <a:t>Boy, we wish that we…</a:t>
                    </a:r>
                    <a:endParaRPr lang="en-US" sz="2400" b="1" dirty="0">
                      <a:solidFill>
                        <a:srgbClr val="C00000"/>
                      </a:solidFill>
                      <a:latin typeface="Lucida Handwriting" pitchFamily="66" charset="0"/>
                    </a:endParaRPr>
                  </a:p>
                </p:txBody>
              </p:sp>
            </p:grpSp>
            <p:sp>
              <p:nvSpPr>
                <p:cNvPr id="15" name="Rectangle 14"/>
                <p:cNvSpPr/>
                <p:nvPr/>
              </p:nvSpPr>
              <p:spPr>
                <a:xfrm>
                  <a:off x="363666" y="1524000"/>
                  <a:ext cx="457200" cy="43434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R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E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F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L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E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C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T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I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O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N</a:t>
                  </a:r>
                </a:p>
                <a:p>
                  <a:pPr algn="ctr"/>
                  <a:r>
                    <a:rPr lang="en-US" sz="20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0007" dist="310007" dir="7680000" sy="30000" kx="1300200" algn="ctr" rotWithShape="0">
                          <a:prstClr val="black">
                            <a:alpha val="32000"/>
                          </a:prstClr>
                        </a:outerShdw>
                      </a:effectLst>
                    </a:rPr>
                    <a:t>S</a:t>
                  </a:r>
                </a:p>
                <a:p>
                  <a:pPr algn="ctr"/>
                  <a:endParaRPr lang="en-US" dirty="0"/>
                </a:p>
              </p:txBody>
            </p:sp>
          </p:grpSp>
          <p:pic>
            <p:nvPicPr>
              <p:cNvPr id="13" name="Picture 1" descr="C:\Users\wini\Desktop\pe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17868554">
                <a:off x="5063898" y="1667855"/>
                <a:ext cx="856437" cy="594998"/>
              </a:xfrm>
              <a:prstGeom prst="rect">
                <a:avLst/>
              </a:prstGeom>
              <a:noFill/>
            </p:spPr>
          </p:pic>
        </p:grpSp>
        <p:sp>
          <p:nvSpPr>
            <p:cNvPr id="19" name="Content Placeholder 1"/>
            <p:cNvSpPr txBox="1">
              <a:spLocks/>
            </p:cNvSpPr>
            <p:nvPr/>
          </p:nvSpPr>
          <p:spPr>
            <a:xfrm>
              <a:off x="1371600" y="2209800"/>
              <a:ext cx="7162800" cy="3200400"/>
            </a:xfrm>
            <a:prstGeom prst="rect">
              <a:avLst/>
            </a:prstGeom>
          </p:spPr>
          <p:txBody>
            <a:bodyPr vert="horz">
              <a:normAutofit/>
            </a:bodyPr>
            <a:lstStyle/>
            <a:p>
              <a:pPr marL="365760" marR="0" lvl="0" indent="-256032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Spent</a:t>
              </a:r>
              <a:r>
                <a:rPr kumimoji="0" lang="en-US" sz="28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more time in reviews, especially code reviews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lang="en-US" sz="2400" baseline="0" dirty="0" smtClean="0"/>
                <a:t>Data</a:t>
              </a:r>
              <a:r>
                <a:rPr lang="en-US" sz="2400" dirty="0" smtClean="0"/>
                <a:t> shows that the average time to fix a defect found in reviews is less than defects found in other places</a:t>
              </a:r>
            </a:p>
            <a:p>
              <a:pPr marL="822960" lvl="1" indent="-256032"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 pitchFamily="34" charset="0"/>
                <a:buChar char="•"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72% of the defects were introduced in 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code</a:t>
              </a: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859536" marR="0" lvl="2" indent="-228600" algn="l" defTabSz="914400" rtl="0" eaLnBrk="1" fontAlgn="auto" latinLnBrk="0" hangingPunct="1">
                <a:lnSpc>
                  <a:spcPct val="10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accent2"/>
                </a:buClr>
                <a:buSzPct val="100000"/>
                <a:buFont typeface="Wingdings 2"/>
                <a:buChar char=""/>
                <a:tabLst/>
                <a:defRPr/>
              </a:pPr>
              <a:endPara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621792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324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Verdana"/>
                <a:buNone/>
                <a:tabLst/>
                <a:defRPr/>
              </a:pPr>
              <a:endPara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621792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324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Verdana"/>
                <a:buChar char="◦"/>
                <a:tabLst/>
                <a:defRPr/>
              </a:pPr>
              <a:endPara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621792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324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Verdana"/>
                <a:buChar char="◦"/>
                <a:tabLst/>
                <a:defRPr/>
              </a:pPr>
              <a:endPara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0418121">
            <a:off x="938677" y="2260982"/>
            <a:ext cx="3602268" cy="769441"/>
          </a:xfrm>
          <a:prstGeom prst="rect">
            <a:avLst/>
          </a:prstGeom>
          <a:solidFill>
            <a:srgbClr val="4F81BD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Lucida Handwriting" pitchFamily="66" charset="0"/>
              </a:rPr>
              <a:t>PtolemyDB</a:t>
            </a:r>
            <a:endParaRPr lang="en-US" sz="4400" b="1" dirty="0">
              <a:solidFill>
                <a:schemeClr val="bg1"/>
              </a:solidFill>
              <a:latin typeface="Lucida Handwriting" pitchFamily="66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7800" y="3981896"/>
            <a:ext cx="74676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cap="small" dirty="0" smtClean="0">
                <a:latin typeface="Book Antiqua" pitchFamily="18" charset="0"/>
              </a:rPr>
              <a:t>Quality</a:t>
            </a:r>
          </a:p>
          <a:p>
            <a:r>
              <a:rPr lang="en-US" sz="2800" cap="small" dirty="0" smtClean="0">
                <a:latin typeface="Book Antiqua" pitchFamily="18" charset="0"/>
              </a:rPr>
              <a:t>Performance</a:t>
            </a:r>
            <a:endParaRPr lang="en-US" sz="2800" cap="small" dirty="0">
              <a:latin typeface="Book Antiqua" pitchFamily="18" charset="0"/>
            </a:endParaRPr>
          </a:p>
        </p:txBody>
      </p:sp>
      <p:pic>
        <p:nvPicPr>
          <p:cNvPr id="74755" name="Picture 3" descr="C:\Users\wini\Desktop\performanc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4800" y="457200"/>
            <a:ext cx="4985195" cy="464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3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edwar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4114800"/>
            <a:ext cx="2314909" cy="2431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23" name="Chevron 2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algn="l"/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Team YALA!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7" name="Content Placeholder 10" descr="cxb_1510_17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5740">
            <a:off x="6470270" y="3962400"/>
            <a:ext cx="2108898" cy="2438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Content Placeholder 3" descr="Bet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1643345"/>
            <a:ext cx="2514600" cy="23050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" name="Picture 19" descr="Charle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26644">
            <a:off x="3883998" y="1562799"/>
            <a:ext cx="2604494" cy="22584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TextBox 29"/>
          <p:cNvSpPr txBox="1"/>
          <p:nvPr/>
        </p:nvSpPr>
        <p:spPr>
          <a:xfrm>
            <a:off x="2667000" y="3429000"/>
            <a:ext cx="1905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</a:t>
            </a:r>
            <a:r>
              <a:rPr lang="en-US" altLang="zh-CN" sz="2400" dirty="0" smtClean="0"/>
              <a:t>sch RTC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334000" y="6172200"/>
            <a:ext cx="21336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lt1"/>
                </a:solidFill>
              </a:rPr>
              <a:t>UC </a:t>
            </a:r>
            <a:r>
              <a:rPr lang="en-US" sz="2400" dirty="0" smtClean="0">
                <a:solidFill>
                  <a:schemeClr val="lt1"/>
                </a:solidFill>
              </a:rPr>
              <a:t>Berkeley</a:t>
            </a:r>
          </a:p>
        </p:txBody>
      </p:sp>
    </p:spTree>
    <p:extLst>
      <p:ext uri="{BB962C8B-B14F-4D97-AF65-F5344CB8AC3E}">
        <p14:creationId xmlns="" xmlns:p14="http://schemas.microsoft.com/office/powerpoint/2010/main" val="6979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1" name="Chevron 10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2" name="Chevron 11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3" name="Chevron 1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6" name="Chevron 15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20" name="Chevron 19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21" name="Chevron 20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512968" y="6248400"/>
            <a:ext cx="478632" cy="448469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5A98C-4721-494E-B798-CA5FE2D78B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228600" y="457200"/>
            <a:ext cx="8229600" cy="792162"/>
          </a:xfrm>
          <a:prstGeom prst="rect">
            <a:avLst/>
          </a:prstGeom>
        </p:spPr>
        <p:txBody>
          <a:bodyPr vert="horz" anchor="t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Dynamic View</a:t>
            </a:r>
            <a:endParaRPr lang="en-US" altLang="zh-CN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PtolemyDB Dynamic View_Lege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600200"/>
            <a:ext cx="2133600" cy="4724400"/>
          </a:xfrm>
          <a:prstGeom prst="rect">
            <a:avLst/>
          </a:prstGeom>
        </p:spPr>
      </p:pic>
      <p:pic>
        <p:nvPicPr>
          <p:cNvPr id="15" name="Picture 14" descr="PtolemyDB Dynamic Vi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6933548" cy="52578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685800" y="1600200"/>
            <a:ext cx="6172200" cy="1676400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9525000" cy="7239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1524000"/>
            <a:ext cx="94471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228600" y="45720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Performance Data</a:t>
            </a:r>
            <a:endParaRPr lang="en-US" altLang="zh-CN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2968" y="6248400"/>
            <a:ext cx="478632" cy="448469"/>
          </a:xfrm>
        </p:spPr>
        <p:txBody>
          <a:bodyPr vert="horz" anchor="b"/>
          <a:lstStyle/>
          <a:p>
            <a:fld id="{64D5A98C-4721-494E-B798-CA5FE2D78BEA}" type="slidenum">
              <a:rPr lang="en-US" sz="1600"/>
              <a:pPr/>
              <a:t>51</a:t>
            </a:fld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7" name="Chevron 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8" name="Chevron 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9" name="Chevron 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0" name="Chevron 9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1" name="Chevron 10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12" name="Chevron 11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7" y="609600"/>
            <a:ext cx="2797833" cy="2230952"/>
          </a:xfrm>
          <a:prstGeom prst="rect">
            <a:avLst/>
          </a:prstGeom>
        </p:spPr>
      </p:pic>
      <p:graphicFrame>
        <p:nvGraphicFramePr>
          <p:cNvPr id="17" name="Chart 16"/>
          <p:cNvGraphicFramePr/>
          <p:nvPr/>
        </p:nvGraphicFramePr>
        <p:xfrm>
          <a:off x="476249" y="1600199"/>
          <a:ext cx="8191501" cy="4695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15891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1285221">
            <a:off x="2062078" y="3698956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Bradley Hand ITC" pitchFamily="66" charset="0"/>
              </a:rPr>
              <a:t>the road ahead…</a:t>
            </a:r>
            <a:endParaRPr lang="en-US" sz="3600" b="1" dirty="0">
              <a:solidFill>
                <a:schemeClr val="bg1"/>
              </a:solidFill>
              <a:latin typeface="Bradley Hand ITC" pitchFamily="66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7800" y="3981896"/>
            <a:ext cx="74676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cap="small" dirty="0" smtClean="0">
                <a:latin typeface="Book Antiqua" pitchFamily="18" charset="0"/>
              </a:rPr>
              <a:t>Client Feedback</a:t>
            </a:r>
            <a:endParaRPr lang="en-US" sz="3600" b="1" cap="small" dirty="0">
              <a:latin typeface="Book Antiqua" pitchFamily="18" charset="0"/>
            </a:endParaRPr>
          </a:p>
        </p:txBody>
      </p:sp>
      <p:pic>
        <p:nvPicPr>
          <p:cNvPr id="70658" name="Picture 2" descr="http://www.nycsd.k12.pa.us/tchr/webquests/goodcolr.gif"/>
          <p:cNvPicPr>
            <a:picLocks noChangeAspect="1" noChangeArrowheads="1"/>
          </p:cNvPicPr>
          <p:nvPr/>
        </p:nvPicPr>
        <p:blipFill>
          <a:blip r:embed="rId3" cstate="print"/>
          <a:srcRect l="17460" r="15873"/>
          <a:stretch>
            <a:fillRect/>
          </a:stretch>
        </p:blipFill>
        <p:spPr bwMode="auto">
          <a:xfrm>
            <a:off x="838200" y="838200"/>
            <a:ext cx="3200400" cy="3692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564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Clients’ Feedback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902806" y="3733800"/>
            <a:ext cx="2860194" cy="2895600"/>
            <a:chOff x="5024637" y="3286697"/>
            <a:chExt cx="2860194" cy="2867919"/>
          </a:xfrm>
        </p:grpSpPr>
        <p:pic>
          <p:nvPicPr>
            <p:cNvPr id="7" name="Picture 6" descr="Charles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26644">
              <a:off x="5024637" y="3286697"/>
              <a:ext cx="2860194" cy="24801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 rot="304955">
              <a:off x="5346166" y="5785284"/>
              <a:ext cx="21336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Charles Shelton</a:t>
              </a:r>
              <a:endParaRPr lang="en-US" dirty="0"/>
            </a:p>
          </p:txBody>
        </p:sp>
      </p:grpSp>
      <p:sp>
        <p:nvSpPr>
          <p:cNvPr id="12" name="Oval Callout 11"/>
          <p:cNvSpPr/>
          <p:nvPr/>
        </p:nvSpPr>
        <p:spPr>
          <a:xfrm>
            <a:off x="228600" y="1524000"/>
            <a:ext cx="5943600" cy="1676400"/>
          </a:xfrm>
          <a:prstGeom prst="wedgeEllipseCallout">
            <a:avLst>
              <a:gd name="adj1" fmla="val 42520"/>
              <a:gd name="adj2" fmla="val 68727"/>
            </a:avLst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We are happy with what you have done so far.  Excellent work!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5" name="Chevron 14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6" name="Chevron 15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7" name="Chevron 16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8" name="Chevron 17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9" name="Chevron 18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20" name="Chevron 19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21" name="Chevron 20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 rot="734134">
            <a:off x="3406318" y="3615298"/>
            <a:ext cx="2881044" cy="2971156"/>
            <a:chOff x="1830573" y="3299740"/>
            <a:chExt cx="2881044" cy="2971156"/>
          </a:xfrm>
        </p:grpSpPr>
        <p:pic>
          <p:nvPicPr>
            <p:cNvPr id="6" name="Content Placeholder 3" descr="Beth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0573" y="3299740"/>
              <a:ext cx="2839659" cy="260302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 rot="21229987">
              <a:off x="2273217" y="5901564"/>
              <a:ext cx="24384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Elizabeth Latronico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 team’s feedback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2" name="Chevron 11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3" name="Chevron 12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4" name="Chevron 13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5" name="Chevron 14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6" name="Chevron 15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17" name="Chevron 16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18" name="Chevron 17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38600" y="3451665"/>
            <a:ext cx="2603517" cy="3242937"/>
            <a:chOff x="381088" y="1524000"/>
            <a:chExt cx="2603517" cy="3242937"/>
          </a:xfrm>
        </p:grpSpPr>
        <p:pic>
          <p:nvPicPr>
            <p:cNvPr id="21" name="Content Placeholder 10" descr="cxb_1510_1746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88" y="1524000"/>
              <a:ext cx="2438312" cy="2819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 rot="21228544">
              <a:off x="546205" y="4397605"/>
              <a:ext cx="24384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Christopher Brooks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24603" y="3524640"/>
            <a:ext cx="2251202" cy="2712762"/>
            <a:chOff x="6625278" y="1755074"/>
            <a:chExt cx="2251202" cy="2712762"/>
          </a:xfrm>
        </p:grpSpPr>
        <p:pic>
          <p:nvPicPr>
            <p:cNvPr id="24" name="Picture 23" descr="edwar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9795">
              <a:off x="6717259" y="1755074"/>
              <a:ext cx="2159221" cy="22681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5" name="TextBox 24"/>
            <p:cNvSpPr txBox="1"/>
            <p:nvPr/>
          </p:nvSpPr>
          <p:spPr>
            <a:xfrm rot="186899">
              <a:off x="6625278" y="4098504"/>
              <a:ext cx="221481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Prof. Edward Lee</a:t>
              </a:r>
              <a:endParaRPr lang="en-US" dirty="0"/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76200" y="1600200"/>
            <a:ext cx="5562600" cy="2362200"/>
          </a:xfrm>
          <a:prstGeom prst="wedgeEllipseCallout">
            <a:avLst>
              <a:gd name="adj1" fmla="val 62212"/>
              <a:gd name="adj2" fmla="val 29951"/>
            </a:avLst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We </a:t>
            </a:r>
            <a:r>
              <a:rPr lang="en-US" sz="2800" dirty="0" smtClean="0">
                <a:solidFill>
                  <a:schemeClr val="tx1"/>
                </a:solidFill>
              </a:rPr>
              <a:t>congratulate you on your achievement. We look forward to using it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1285221">
            <a:off x="2062078" y="3698956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Bradley Hand ITC" pitchFamily="66" charset="0"/>
              </a:rPr>
              <a:t>the road ahead…</a:t>
            </a:r>
            <a:endParaRPr lang="en-US" sz="3600" b="1" dirty="0">
              <a:solidFill>
                <a:schemeClr val="bg1"/>
              </a:solidFill>
              <a:latin typeface="Bradley Hand ITC" pitchFamily="66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7800" y="3981896"/>
            <a:ext cx="74676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cap="small" dirty="0" smtClean="0">
                <a:latin typeface="Book Antiqua" pitchFamily="18" charset="0"/>
              </a:rPr>
              <a:t>Fall Semester</a:t>
            </a:r>
            <a:endParaRPr lang="en-US" sz="3600" b="1" cap="small" dirty="0">
              <a:latin typeface="Book Antiqua" pitchFamily="18" charset="0"/>
            </a:endParaRPr>
          </a:p>
        </p:txBody>
      </p:sp>
      <p:pic>
        <p:nvPicPr>
          <p:cNvPr id="2050" name="Picture 2" descr="C:\Users\wini\Desktop\Fall.png"/>
          <p:cNvPicPr>
            <a:picLocks noChangeAspect="1" noChangeArrowheads="1"/>
          </p:cNvPicPr>
          <p:nvPr/>
        </p:nvPicPr>
        <p:blipFill>
          <a:blip r:embed="rId3" cstate="print"/>
          <a:srcRect b="2970"/>
          <a:stretch>
            <a:fillRect/>
          </a:stretch>
        </p:blipFill>
        <p:spPr bwMode="auto">
          <a:xfrm>
            <a:off x="1030287" y="1524000"/>
            <a:ext cx="6437313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 for Fall 2010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700" dirty="0" smtClean="0"/>
          </a:p>
        </p:txBody>
      </p:sp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0" name="Chevron 9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1" name="Chevron 10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2" name="Chevron 11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13" name="Chevron 12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14" name="Chevron 13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15" name="Chevron 14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17" name="Chevron 16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</a:t>
            </a: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52400" y="1898749"/>
          <a:ext cx="8763000" cy="2978051"/>
        </p:xfrm>
        <a:graphic>
          <a:graphicData uri="http://schemas.openxmlformats.org/presentationml/2006/ole">
            <p:oleObj spid="_x0000_s1027" name="Visio" r:id="rId4" imgW="9188918" imgH="312205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for Fall</a:t>
            </a:r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7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47" y="1875829"/>
            <a:ext cx="6500753" cy="4191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TextBox 13"/>
          <p:cNvSpPr txBox="1"/>
          <p:nvPr/>
        </p:nvSpPr>
        <p:spPr>
          <a:xfrm rot="20738421">
            <a:off x="1876867" y="4067416"/>
            <a:ext cx="1398466" cy="80087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Team Lead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accent5">
                    <a:lumMod val="60000"/>
                    <a:lumOff val="40000"/>
                    <a:alpha val="6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3669268"/>
            <a:ext cx="1676400" cy="369332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1298878"/>
              </a:avLst>
            </a:prstTxWarp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Development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accent5">
                    <a:lumMod val="60000"/>
                    <a:lumOff val="40000"/>
                    <a:alpha val="6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 rot="20770730">
            <a:off x="3182230" y="3162001"/>
            <a:ext cx="1066318" cy="92333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Process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&amp;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Support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accent5">
                    <a:lumMod val="60000"/>
                    <a:lumOff val="40000"/>
                    <a:alpha val="6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3974068"/>
            <a:ext cx="1676400" cy="369332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1298878"/>
              </a:avLst>
            </a:prstTxWarp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lumMod val="60000"/>
                      <a:lumOff val="40000"/>
                      <a:alpha val="60000"/>
                    </a:schemeClr>
                  </a:glow>
                </a:effectLst>
              </a:rPr>
              <a:t>Planning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accent5">
                    <a:lumMod val="60000"/>
                    <a:lumOff val="40000"/>
                    <a:alpha val="60000"/>
                  </a:schemeClr>
                </a:glow>
              </a:effectLst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17" name="Chevron 16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 &amp; Risks</a:t>
            </a:r>
          </a:p>
        </p:txBody>
      </p:sp>
      <p:sp>
        <p:nvSpPr>
          <p:cNvPr id="18" name="Chevron 17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9" name="Chevron 18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22" name="Chevron 21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</p:txBody>
      </p:sp>
      <p:sp>
        <p:nvSpPr>
          <p:cNvPr id="23" name="Chevron 22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</a:p>
        </p:txBody>
      </p:sp>
      <p:sp>
        <p:nvSpPr>
          <p:cNvPr id="24" name="Chevron 23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25" name="Chevron 24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604000" cy="4953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114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604000" cy="4953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03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osch_bursa_ts_en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944044">
            <a:off x="267142" y="1936040"/>
            <a:ext cx="8600432" cy="2480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Robert Bosch GmbH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8" name="Picture 27" descr="news_0904_SAE_World_Congress_teaser_sm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1676400"/>
            <a:ext cx="3454400" cy="152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eb_senso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9675" y="3457581"/>
            <a:ext cx="5257800" cy="29432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cl1pt22981_lis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22567">
            <a:off x="363556" y="3072590"/>
            <a:ext cx="4558828" cy="273482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12" name="Chevron 11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13" name="Chevron 12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29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604000" cy="4953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03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604000" cy="4953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03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Releases, with each release</a:t>
            </a:r>
          </a:p>
          <a:p>
            <a:pPr lvl="1"/>
            <a:r>
              <a:rPr lang="en-US" dirty="0" smtClean="0"/>
              <a:t>Demo of the features introduced in the release</a:t>
            </a:r>
          </a:p>
          <a:p>
            <a:pPr lvl="1"/>
            <a:r>
              <a:rPr lang="en-US" dirty="0" smtClean="0"/>
              <a:t>Release Notes</a:t>
            </a:r>
          </a:p>
          <a:p>
            <a:pPr lvl="1"/>
            <a:r>
              <a:rPr lang="en-US" dirty="0" smtClean="0"/>
              <a:t>System test scenarios and their results</a:t>
            </a:r>
          </a:p>
          <a:p>
            <a:pPr lvl="1"/>
            <a:r>
              <a:rPr lang="en-US" dirty="0" smtClean="0"/>
              <a:t>Running system &amp;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and Client Demos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Results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228600" y="1219200"/>
          <a:ext cx="85344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244600"/>
          <a:ext cx="8839200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1150"/>
                <a:gridCol w="4928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/>
                </a:tc>
              </a:tr>
              <a:tr h="1076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Using an XML Database requires several conversions to load, save, and introduce</a:t>
                      </a:r>
                      <a:r>
                        <a:rPr lang="en-US" sz="1700" baseline="0" dirty="0" smtClean="0"/>
                        <a:t> model referencing</a:t>
                      </a:r>
                      <a:r>
                        <a:rPr lang="en-US" sz="1700" dirty="0" smtClean="0"/>
                        <a:t>.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Performance may not be adequate.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Use tactics</a:t>
                      </a:r>
                      <a:r>
                        <a:rPr lang="en-US" sz="1700" baseline="0" dirty="0" smtClean="0"/>
                        <a:t> (e.g. caching)</a:t>
                      </a:r>
                      <a:r>
                        <a:rPr lang="en-US" sz="1700" dirty="0" smtClean="0"/>
                        <a:t> in design to minimize problem. 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Create test cases that will evaluate performance. 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We will have many tasks and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dependencies in summer, while TSP tool does not give us an effective way to track dependencies. We might not be able to predict task delays.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Stand-up meetings. Common working time.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Two people work on a single module.  Eliminates delays. 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Arrange tasks weekly.  Improve iteration planning.  </a:t>
                      </a:r>
                    </a:p>
                    <a:p>
                      <a:pPr lvl="0"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Use matrix to identify dependencies.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We come from different working backgrounds and have not yet perform code reviews within the team. Team members may not feel comfortable with others reviewing their code, thus conflict may emerge.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Use two-member</a:t>
                      </a:r>
                      <a:r>
                        <a:rPr lang="en-US" sz="1700" baseline="0" dirty="0" smtClean="0"/>
                        <a:t> teams </a:t>
                      </a:r>
                      <a:r>
                        <a:rPr lang="en-US" sz="1700" dirty="0" smtClean="0"/>
                        <a:t>so that we support each other.  </a:t>
                      </a: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Create criteria for evaluating code that we all agree on.  Coding Standard.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Conventions.  </a:t>
                      </a: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1700" dirty="0" smtClean="0"/>
                        <a:t> Criticisms should always be accompanied with reasons (not "I just don't like it.")</a:t>
                      </a:r>
                      <a:endParaRPr lang="en-US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304800" y="533400"/>
            <a:ext cx="8229600" cy="1143000"/>
          </a:xfrm>
          <a:prstGeom prst="rect">
            <a:avLst/>
          </a:prstGeom>
        </p:spPr>
        <p:txBody>
          <a:bodyPr vert="horz" anchor="t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Top Risks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92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1285221">
            <a:off x="2062078" y="3698956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Bradley Hand ITC" pitchFamily="66" charset="0"/>
              </a:rPr>
              <a:t>the road ahead…</a:t>
            </a:r>
            <a:endParaRPr lang="en-US" sz="3600" b="1" dirty="0">
              <a:solidFill>
                <a:schemeClr val="bg1"/>
              </a:solidFill>
              <a:latin typeface="Bradley Hand ITC" pitchFamily="66" charset="0"/>
            </a:endParaRPr>
          </a:p>
        </p:txBody>
      </p:sp>
      <p:pic>
        <p:nvPicPr>
          <p:cNvPr id="6" name="Picture 5" descr="design__079389700_1507_0306200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4667250" cy="450532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447800" y="403860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/>
          <a:p>
            <a:pPr marL="0" marR="64008" lvl="0" indent="0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3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 Antiqua" pitchFamily="18" charset="0"/>
                <a:ea typeface="+mn-ea"/>
                <a:cs typeface="+mn-cs"/>
              </a:rPr>
              <a:t>Architecture &amp; Design</a:t>
            </a:r>
            <a:endParaRPr kumimoji="0" lang="en-US" sz="36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87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Architectural drivers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High-level architecture</a:t>
            </a:r>
          </a:p>
          <a:p>
            <a:endParaRPr lang="en-US" dirty="0" smtClean="0"/>
          </a:p>
          <a:p>
            <a:r>
              <a:rPr lang="en-US" dirty="0" smtClean="0"/>
              <a:t>Experiments and training</a:t>
            </a:r>
          </a:p>
          <a:p>
            <a:endParaRPr lang="en-US" dirty="0" smtClean="0"/>
          </a:p>
          <a:p>
            <a:r>
              <a:rPr lang="en-US" dirty="0" smtClean="0"/>
              <a:t>Refinement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A</a:t>
            </a:r>
            <a:r>
              <a:rPr lang="en-US" b="0" dirty="0" smtClean="0"/>
              <a:t>rchitecture approach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38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Business Constraints</a:t>
            </a:r>
          </a:p>
          <a:p>
            <a:pPr lvl="1"/>
            <a:r>
              <a:rPr lang="en-US" dirty="0" smtClean="0"/>
              <a:t>Time and resources limitations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Technical Constraints</a:t>
            </a:r>
          </a:p>
          <a:p>
            <a:pPr lvl="1"/>
            <a:r>
              <a:rPr lang="en-US" dirty="0" smtClean="0"/>
              <a:t>Any addition to Ptolemy should comply with Ptolemy license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must be in JAVA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Code must comply with Ptolemy coding standards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Extensions to Ptolemy must not affect the core functionality of Ptolemy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15" name="Chevron 14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892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15000" dirty="0" smtClean="0">
              <a:latin typeface="Berling Antiqua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Attributes</a:t>
            </a:r>
            <a:endParaRPr lang="en-US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1524000" y="1397000"/>
          <a:ext cx="7391400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381000" y="1981200"/>
            <a:ext cx="4419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radley Hand ITC" pitchFamily="66" charset="0"/>
              </a:rPr>
              <a:t>14</a:t>
            </a:r>
          </a:p>
          <a:p>
            <a:pPr algn="ctr"/>
            <a:r>
              <a:rPr lang="en-US" sz="2700" dirty="0" smtClean="0"/>
              <a:t>Quality Attribute </a:t>
            </a:r>
          </a:p>
          <a:p>
            <a:pPr algn="ctr"/>
            <a:r>
              <a:rPr lang="en-US" sz="2700" dirty="0" smtClean="0"/>
              <a:t>Scenarios</a:t>
            </a:r>
            <a:endParaRPr lang="en-US" sz="2700" dirty="0"/>
          </a:p>
        </p:txBody>
      </p:sp>
      <p:sp>
        <p:nvSpPr>
          <p:cNvPr id="12" name="Chevron 11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22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Ptolemy – Open Source Modeling Tool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13" name="Chevron 12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15" name="Chevron 14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9" name="Picture 18" descr="ptolemybi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70733" y="2242622"/>
            <a:ext cx="1620867" cy="1948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05400"/>
            <a:ext cx="1676400" cy="647790"/>
          </a:xfrm>
          <a:prstGeom prst="rect">
            <a:avLst/>
          </a:prstGeom>
          <a:effectLst>
            <a:glow rad="101600">
              <a:schemeClr val="bg1">
                <a:lumMod val="50000"/>
                <a:alpha val="6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647420"/>
            <a:ext cx="1585913" cy="562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162799" y="4306669"/>
            <a:ext cx="2057401" cy="64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Imprint MT Shadow" pitchFamily="82" charset="0"/>
              </a:rPr>
              <a:t>An Open Source </a:t>
            </a:r>
          </a:p>
          <a:p>
            <a:pPr algn="ctr"/>
            <a:r>
              <a:rPr lang="en-US" dirty="0" smtClean="0">
                <a:latin typeface="Imprint MT Shadow" pitchFamily="82" charset="0"/>
              </a:rPr>
              <a:t>Project at</a:t>
            </a:r>
            <a:endParaRPr lang="en-US" dirty="0">
              <a:latin typeface="Imprint MT Shadow" pitchFamily="82" charset="0"/>
            </a:endParaRPr>
          </a:p>
        </p:txBody>
      </p:sp>
      <p:pic>
        <p:nvPicPr>
          <p:cNvPr id="22" name="Picture 21" descr="PtolemyImag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1752600"/>
            <a:ext cx="7027873" cy="3657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79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Decision – XML 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18" name="Content Placeholder 4"/>
          <p:cNvGraphicFramePr>
            <a:graphicFrameLocks/>
          </p:cNvGraphicFramePr>
          <p:nvPr/>
        </p:nvGraphicFramePr>
        <p:xfrm>
          <a:off x="457200" y="1600200"/>
          <a:ext cx="8077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hevron 13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038600" y="6019800"/>
            <a:ext cx="713718" cy="479345"/>
          </a:xfrm>
          <a:prstGeom prst="roundRect">
            <a:avLst>
              <a:gd name="adj" fmla="val 10000"/>
            </a:avLst>
          </a:prstGeom>
          <a:blipFill rotWithShape="0"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ounded Rectangle 21"/>
          <p:cNvSpPr/>
          <p:nvPr/>
        </p:nvSpPr>
        <p:spPr>
          <a:xfrm>
            <a:off x="5824830" y="6073855"/>
            <a:ext cx="728370" cy="479345"/>
          </a:xfrm>
          <a:prstGeom prst="roundRect">
            <a:avLst>
              <a:gd name="adj" fmla="val 10000"/>
            </a:avLst>
          </a:prstGeom>
          <a:blipFill rotWithShape="0">
            <a:blip r:embed="rId9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xtBox 22"/>
          <p:cNvSpPr txBox="1"/>
          <p:nvPr/>
        </p:nvSpPr>
        <p:spPr>
          <a:xfrm>
            <a:off x="4800600" y="6172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53200" y="6183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56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File Referencing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2209800"/>
            <a:ext cx="2514600" cy="213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"/>
          <p:cNvGrpSpPr/>
          <p:nvPr/>
        </p:nvGrpSpPr>
        <p:grpSpPr>
          <a:xfrm>
            <a:off x="304800" y="2667000"/>
            <a:ext cx="2209800" cy="1600200"/>
            <a:chOff x="304800" y="3135868"/>
            <a:chExt cx="2209800" cy="1600200"/>
          </a:xfrm>
        </p:grpSpPr>
        <p:sp>
          <p:nvSpPr>
            <p:cNvPr id="7" name="Rectangle 6"/>
            <p:cNvSpPr/>
            <p:nvPr/>
          </p:nvSpPr>
          <p:spPr>
            <a:xfrm>
              <a:off x="304800" y="3135868"/>
              <a:ext cx="22098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1000" y="3505201"/>
              <a:ext cx="1981200" cy="392667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1000" y="4191000"/>
              <a:ext cx="1981200" cy="333375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4800" y="31358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Model 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" y="3429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Model B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400" y="4191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Model 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2209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Ptolemy</a:t>
            </a:r>
            <a:endParaRPr lang="en-US" dirty="0"/>
          </a:p>
        </p:txBody>
      </p:sp>
      <p:grpSp>
        <p:nvGrpSpPr>
          <p:cNvPr id="6" name="Group 15"/>
          <p:cNvGrpSpPr/>
          <p:nvPr/>
        </p:nvGrpSpPr>
        <p:grpSpPr>
          <a:xfrm>
            <a:off x="3352800" y="1524000"/>
            <a:ext cx="5257800" cy="3505200"/>
            <a:chOff x="457200" y="1143000"/>
            <a:chExt cx="2819400" cy="2590800"/>
          </a:xfrm>
        </p:grpSpPr>
        <p:sp>
          <p:nvSpPr>
            <p:cNvPr id="17" name="Rectangle 16"/>
            <p:cNvSpPr/>
            <p:nvPr/>
          </p:nvSpPr>
          <p:spPr>
            <a:xfrm>
              <a:off x="457200" y="1143000"/>
              <a:ext cx="28194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3400" y="1219200"/>
              <a:ext cx="2456481" cy="27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Ptolemy model in XML DB</a:t>
              </a:r>
              <a:endParaRPr lang="en-US" dirty="0"/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3581400" y="2362200"/>
            <a:ext cx="1143000" cy="1600200"/>
            <a:chOff x="381000" y="4191000"/>
            <a:chExt cx="1524000" cy="1600200"/>
          </a:xfrm>
        </p:grpSpPr>
        <p:sp>
          <p:nvSpPr>
            <p:cNvPr id="20" name="Rectangle 19"/>
            <p:cNvSpPr/>
            <p:nvPr/>
          </p:nvSpPr>
          <p:spPr>
            <a:xfrm>
              <a:off x="381000" y="4191000"/>
              <a:ext cx="15240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000" y="4648200"/>
              <a:ext cx="15240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1000" y="5181600"/>
              <a:ext cx="15240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1000" y="41910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Model 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000" y="47244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Model 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00" y="5269468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Model D</a:t>
              </a:r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6629400" y="3657600"/>
            <a:ext cx="1230630" cy="1143000"/>
            <a:chOff x="3810000" y="5257800"/>
            <a:chExt cx="1447800" cy="1143000"/>
          </a:xfrm>
        </p:grpSpPr>
        <p:sp>
          <p:nvSpPr>
            <p:cNvPr id="27" name="Rectangle 26"/>
            <p:cNvSpPr/>
            <p:nvPr/>
          </p:nvSpPr>
          <p:spPr>
            <a:xfrm>
              <a:off x="3810000" y="5257800"/>
              <a:ext cx="1344706" cy="1143000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10000" y="5334001"/>
              <a:ext cx="1447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Model D</a:t>
              </a:r>
            </a:p>
          </p:txBody>
        </p:sp>
      </p:grpSp>
      <p:sp>
        <p:nvSpPr>
          <p:cNvPr id="32" name="Moon 31"/>
          <p:cNvSpPr/>
          <p:nvPr/>
        </p:nvSpPr>
        <p:spPr>
          <a:xfrm rot="10800000">
            <a:off x="4495800" y="2819400"/>
            <a:ext cx="457200" cy="457200"/>
          </a:xfrm>
          <a:prstGeom prst="moon">
            <a:avLst>
              <a:gd name="adj" fmla="val 77586"/>
            </a:avLst>
          </a:prstGeom>
          <a:solidFill>
            <a:srgbClr val="C00000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/>
        </p:nvSpPr>
        <p:spPr>
          <a:xfrm rot="10800000">
            <a:off x="4495800" y="3352800"/>
            <a:ext cx="457200" cy="457200"/>
          </a:xfrm>
          <a:prstGeom prst="moon">
            <a:avLst>
              <a:gd name="adj" fmla="val 77586"/>
            </a:avLst>
          </a:prstGeom>
          <a:solidFill>
            <a:srgbClr val="C00000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79"/>
          <p:cNvGrpSpPr/>
          <p:nvPr/>
        </p:nvGrpSpPr>
        <p:grpSpPr>
          <a:xfrm>
            <a:off x="6781800" y="2057400"/>
            <a:ext cx="1143000" cy="1143000"/>
            <a:chOff x="3810000" y="3657600"/>
            <a:chExt cx="1524000" cy="1143000"/>
          </a:xfrm>
        </p:grpSpPr>
        <p:sp>
          <p:nvSpPr>
            <p:cNvPr id="37" name="Rectangle 36"/>
            <p:cNvSpPr/>
            <p:nvPr/>
          </p:nvSpPr>
          <p:spPr>
            <a:xfrm>
              <a:off x="3810000" y="3657600"/>
              <a:ext cx="1524000" cy="1143000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000" y="37338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50000"/>
                    </a:schemeClr>
                  </a:solidFill>
                </a:rPr>
                <a:t>Model B</a:t>
              </a:r>
            </a:p>
          </p:txBody>
        </p:sp>
      </p:grpSp>
      <p:cxnSp>
        <p:nvCxnSpPr>
          <p:cNvPr id="40" name="Curved Connector 39"/>
          <p:cNvCxnSpPr>
            <a:stCxn id="32" idx="1"/>
            <a:endCxn id="39" idx="1"/>
          </p:cNvCxnSpPr>
          <p:nvPr/>
        </p:nvCxnSpPr>
        <p:spPr>
          <a:xfrm flipV="1">
            <a:off x="4953000" y="2324100"/>
            <a:ext cx="1828800" cy="7239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1"/>
            <a:endCxn id="28" idx="1"/>
          </p:cNvCxnSpPr>
          <p:nvPr/>
        </p:nvCxnSpPr>
        <p:spPr>
          <a:xfrm>
            <a:off x="4953000" y="3581400"/>
            <a:ext cx="1676400" cy="3429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apezoid 41"/>
          <p:cNvSpPr/>
          <p:nvPr/>
        </p:nvSpPr>
        <p:spPr>
          <a:xfrm rot="16200000">
            <a:off x="1257300" y="2933700"/>
            <a:ext cx="3505200" cy="685800"/>
          </a:xfrm>
          <a:prstGeom prst="trapezoid">
            <a:avLst>
              <a:gd name="adj" fmla="val 130964"/>
            </a:avLst>
          </a:prstGeom>
          <a:solidFill>
            <a:schemeClr val="accent5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3352800" y="5105400"/>
            <a:ext cx="52578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5"/>
          <p:cNvGrpSpPr/>
          <p:nvPr/>
        </p:nvGrpSpPr>
        <p:grpSpPr>
          <a:xfrm>
            <a:off x="4419600" y="5181600"/>
            <a:ext cx="533400" cy="457200"/>
            <a:chOff x="304800" y="3135868"/>
            <a:chExt cx="2209800" cy="1600200"/>
          </a:xfrm>
        </p:grpSpPr>
        <p:sp>
          <p:nvSpPr>
            <p:cNvPr id="114" name="Rectangle 113"/>
            <p:cNvSpPr/>
            <p:nvPr/>
          </p:nvSpPr>
          <p:spPr>
            <a:xfrm>
              <a:off x="304800" y="3135868"/>
              <a:ext cx="22098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81000" y="3429001"/>
              <a:ext cx="1981200" cy="674131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81000" y="4191000"/>
              <a:ext cx="1981200" cy="333375"/>
            </a:xfrm>
            <a:prstGeom prst="rect">
              <a:avLst/>
            </a:prstGeom>
            <a:solidFill>
              <a:srgbClr val="FDE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4800" y="31358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57200" y="3429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3400" y="3722132"/>
              <a:ext cx="1122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3400" y="4191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4419600" y="5943600"/>
            <a:ext cx="533400" cy="228600"/>
          </a:xfrm>
          <a:prstGeom prst="rect">
            <a:avLst/>
          </a:prstGeom>
          <a:solidFill>
            <a:srgbClr val="FDE0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780565" y="5438001"/>
            <a:ext cx="3810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26"/>
          <p:cNvGrpSpPr/>
          <p:nvPr/>
        </p:nvGrpSpPr>
        <p:grpSpPr>
          <a:xfrm>
            <a:off x="6985749" y="6200001"/>
            <a:ext cx="381000" cy="152400"/>
            <a:chOff x="1066800" y="1981200"/>
            <a:chExt cx="990600" cy="457200"/>
          </a:xfrm>
        </p:grpSpPr>
        <p:sp>
          <p:nvSpPr>
            <p:cNvPr id="128" name="Moon 127"/>
            <p:cNvSpPr/>
            <p:nvPr/>
          </p:nvSpPr>
          <p:spPr>
            <a:xfrm rot="10800000">
              <a:off x="1066800" y="1981200"/>
              <a:ext cx="457200" cy="457200"/>
            </a:xfrm>
            <a:prstGeom prst="moon">
              <a:avLst>
                <a:gd name="adj" fmla="val 77586"/>
              </a:avLst>
            </a:prstGeom>
            <a:solidFill>
              <a:srgbClr val="C000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urved Connector 128"/>
            <p:cNvCxnSpPr>
              <a:stCxn id="128" idx="1"/>
            </p:cNvCxnSpPr>
            <p:nvPr/>
          </p:nvCxnSpPr>
          <p:spPr>
            <a:xfrm>
              <a:off x="1524000" y="2209800"/>
              <a:ext cx="533400" cy="158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>
                  <a:lumMod val="50000"/>
                </a:schemeClr>
              </a:solidFill>
              <a:tailEnd type="arrow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7161565" y="536180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Reference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7366749" y="6123801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Pointer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5334000" y="6123801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Ptolemy Models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5065292" y="525780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Composite Model</a:t>
            </a:r>
            <a:endParaRPr lang="en-US" dirty="0"/>
          </a:p>
        </p:txBody>
      </p:sp>
      <p:sp>
        <p:nvSpPr>
          <p:cNvPr id="134" name="Right Brace 133"/>
          <p:cNvSpPr/>
          <p:nvPr/>
        </p:nvSpPr>
        <p:spPr>
          <a:xfrm>
            <a:off x="5029200" y="5791200"/>
            <a:ext cx="304800" cy="838200"/>
          </a:xfrm>
          <a:prstGeom prst="rightBrace">
            <a:avLst>
              <a:gd name="adj1" fmla="val 625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419600" y="6248400"/>
            <a:ext cx="533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3352800" y="5257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89" name="Chevron 88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0" name="Chevron 89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1" name="Chevron 90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Chevron 91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3" name="Chevron 92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524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-304800" y="1481328"/>
            <a:ext cx="9601200" cy="5529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	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   &lt;index&gt;</a:t>
            </a:r>
          </a:p>
          <a:p>
            <a:pPr>
              <a:buNone/>
            </a:pPr>
            <a:r>
              <a:rPr lang="en-US" sz="1600" dirty="0" smtClean="0"/>
              <a:t>		&lt;entity name=”</a:t>
            </a:r>
            <a:r>
              <a:rPr lang="en-US" sz="1600" b="1" dirty="0" smtClean="0"/>
              <a:t>ModelA.xml</a:t>
            </a:r>
            <a:r>
              <a:rPr lang="en-US" sz="1600" dirty="0" smtClean="0"/>
              <a:t>” class =”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</a:t>
            </a:r>
          </a:p>
          <a:p>
            <a:pPr>
              <a:buNone/>
            </a:pPr>
            <a:r>
              <a:rPr lang="en-US" sz="1600" dirty="0" smtClean="0"/>
              <a:t>		        &lt;entity name=”</a:t>
            </a:r>
            <a:r>
              <a:rPr lang="en-US" sz="1600" b="1" dirty="0" smtClean="0"/>
              <a:t>ModelB.xml</a:t>
            </a:r>
            <a:r>
              <a:rPr lang="en-US" sz="1600" dirty="0" smtClean="0"/>
              <a:t>” class =”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</a:t>
            </a:r>
          </a:p>
          <a:p>
            <a:pPr>
              <a:buNone/>
            </a:pPr>
            <a:r>
              <a:rPr lang="en-US" sz="1600" dirty="0" smtClean="0"/>
              <a:t>			&lt;entity name=”</a:t>
            </a:r>
            <a:r>
              <a:rPr lang="en-US" sz="1600" b="1" dirty="0" smtClean="0"/>
              <a:t>ModelC.xml</a:t>
            </a:r>
            <a:r>
              <a:rPr lang="en-US" sz="1600" dirty="0" smtClean="0"/>
              <a:t>” class =”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</a:t>
            </a:r>
          </a:p>
          <a:p>
            <a:pPr>
              <a:buNone/>
            </a:pPr>
            <a:r>
              <a:rPr lang="en-US" sz="1600" dirty="0" smtClean="0"/>
              <a:t>			        &lt;entity name=”</a:t>
            </a:r>
            <a:r>
              <a:rPr lang="en-US" sz="1600" b="1" dirty="0" smtClean="0"/>
              <a:t>ModelD.xml</a:t>
            </a:r>
            <a:r>
              <a:rPr lang="en-US" sz="1600" dirty="0" smtClean="0"/>
              <a:t>” class =”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”&gt;&lt;/entity&gt;</a:t>
            </a:r>
          </a:p>
          <a:p>
            <a:pPr>
              <a:buNone/>
            </a:pPr>
            <a:r>
              <a:rPr lang="en-US" sz="1600" dirty="0" smtClean="0"/>
              <a:t>			&lt;/entity&gt;</a:t>
            </a:r>
          </a:p>
          <a:p>
            <a:pPr>
              <a:buNone/>
            </a:pPr>
            <a:r>
              <a:rPr lang="en-US" sz="1600" dirty="0" smtClean="0"/>
              <a:t>			&lt;entity name=”ModelF.xml” class =” 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”&gt;&lt;/entity&gt;</a:t>
            </a:r>
          </a:p>
          <a:p>
            <a:pPr>
              <a:buNone/>
            </a:pPr>
            <a:r>
              <a:rPr lang="en-US" sz="1600" dirty="0" smtClean="0"/>
              <a:t>			&lt;entity name=”ModelG.xml” class =” </a:t>
            </a:r>
            <a:r>
              <a:rPr lang="en-US" sz="1600" dirty="0" err="1" smtClean="0"/>
              <a:t>CompositeActor</a:t>
            </a:r>
            <a:r>
              <a:rPr lang="en-US" sz="1600" dirty="0" smtClean="0"/>
              <a:t>”&gt;&lt;/entity&gt;</a:t>
            </a:r>
          </a:p>
          <a:p>
            <a:pPr>
              <a:buNone/>
            </a:pPr>
            <a:r>
              <a:rPr lang="en-US" sz="1600" dirty="0" smtClean="0"/>
              <a:t>		        &lt;/entity&gt;</a:t>
            </a:r>
          </a:p>
          <a:p>
            <a:pPr>
              <a:buNone/>
            </a:pPr>
            <a:r>
              <a:rPr lang="en-US" sz="1600" dirty="0" smtClean="0"/>
              <a:t>               &lt;/entity&gt;</a:t>
            </a:r>
          </a:p>
          <a:p>
            <a:pPr>
              <a:buNone/>
            </a:pPr>
            <a:r>
              <a:rPr lang="en-US" sz="1600" dirty="0" smtClean="0"/>
              <a:t>    &lt;index&gt;</a:t>
            </a:r>
          </a:p>
          <a:p>
            <a:pPr>
              <a:buNone/>
            </a:pP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09600" y="2362200"/>
            <a:ext cx="8382000" cy="2667000"/>
          </a:xfrm>
          <a:prstGeom prst="rect">
            <a:avLst/>
          </a:prstGeom>
          <a:noFill/>
          <a:ln w="28575">
            <a:solidFill>
              <a:srgbClr val="E36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2590800"/>
            <a:ext cx="99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95600" y="2895600"/>
            <a:ext cx="99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52800" y="3200400"/>
            <a:ext cx="99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evron 22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71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evron 15"/>
          <p:cNvSpPr/>
          <p:nvPr/>
        </p:nvSpPr>
        <p:spPr>
          <a:xfrm>
            <a:off x="6858000" y="1143000"/>
            <a:ext cx="16764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Future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5257800" y="1143000"/>
            <a:ext cx="17526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Proposals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1600200" y="1143000"/>
            <a:ext cx="20574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Arch. &amp; Design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3505200" y="1143000"/>
            <a:ext cx="1905000" cy="304800"/>
          </a:xfrm>
          <a:prstGeom prst="chevr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</a:rPr>
              <a:t>Semester Overview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152400" y="1143000"/>
            <a:ext cx="1600200" cy="3048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512968" y="6248400"/>
            <a:ext cx="478632" cy="448469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5A98C-4721-494E-B798-CA5FE2D78B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304800" y="579438"/>
            <a:ext cx="8229600" cy="792162"/>
          </a:xfrm>
          <a:prstGeom prst="rect">
            <a:avLst/>
          </a:prstGeom>
        </p:spPr>
        <p:txBody>
          <a:bodyPr vert="horz" anchor="t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Dynamic View</a:t>
            </a:r>
            <a:endParaRPr lang="en-US" sz="3700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PtolemyDB Dynamic View_Lege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600200"/>
            <a:ext cx="2133600" cy="4724400"/>
          </a:xfrm>
          <a:prstGeom prst="rect">
            <a:avLst/>
          </a:prstGeom>
        </p:spPr>
      </p:pic>
      <p:pic>
        <p:nvPicPr>
          <p:cNvPr id="15" name="Picture 14" descr="PtolemyDB Dynamic Vi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6933548" cy="5257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525000" cy="723900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85800" y="1600200"/>
            <a:ext cx="6172200" cy="1676400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1524000"/>
            <a:ext cx="94471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ounded Rectangle 28"/>
          <p:cNvSpPr/>
          <p:nvPr/>
        </p:nvSpPr>
        <p:spPr>
          <a:xfrm>
            <a:off x="457200" y="2514600"/>
            <a:ext cx="6477000" cy="2667000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133600"/>
            <a:ext cx="9144000" cy="358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620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29" grpId="0" animBg="1"/>
      <p:bldP spid="2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Unplanned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219200"/>
            <a:ext cx="4040188" cy="44993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dirty="0" smtClean="0"/>
              <a:t>Test plan discussion</a:t>
            </a:r>
          </a:p>
          <a:p>
            <a:r>
              <a:rPr lang="en-US" sz="2300" dirty="0" smtClean="0"/>
              <a:t>Risk meeting</a:t>
            </a:r>
          </a:p>
          <a:p>
            <a:r>
              <a:rPr lang="en-US" sz="2300" dirty="0" smtClean="0"/>
              <a:t>Changing of code due to redesign</a:t>
            </a:r>
          </a:p>
          <a:p>
            <a:r>
              <a:rPr lang="en-US" sz="2300" dirty="0" smtClean="0"/>
              <a:t>Fixing of style issues reported by Berkeley</a:t>
            </a:r>
          </a:p>
          <a:p>
            <a:r>
              <a:rPr lang="en-US" sz="2300" dirty="0" smtClean="0"/>
              <a:t>Investigation into defect classification</a:t>
            </a:r>
          </a:p>
          <a:p>
            <a:r>
              <a:rPr lang="en-US" sz="2300" dirty="0" smtClean="0"/>
              <a:t>Consolidation of the testing scenarios for the client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645025" y="1219200"/>
            <a:ext cx="4041775" cy="472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300" dirty="0" smtClean="0"/>
              <a:t>Discussion on changing of model names</a:t>
            </a:r>
          </a:p>
          <a:p>
            <a:r>
              <a:rPr lang="en-US" sz="2300" dirty="0" smtClean="0"/>
              <a:t>Performance test plan</a:t>
            </a:r>
          </a:p>
          <a:p>
            <a:r>
              <a:rPr lang="en-US" sz="2300" dirty="0" smtClean="0"/>
              <a:t>Fixing of </a:t>
            </a:r>
            <a:r>
              <a:rPr lang="en-US" sz="2300" dirty="0" err="1" smtClean="0"/>
              <a:t>JUnit</a:t>
            </a:r>
            <a:r>
              <a:rPr lang="en-US" sz="2300" dirty="0" smtClean="0"/>
              <a:t> tests</a:t>
            </a:r>
          </a:p>
          <a:p>
            <a:r>
              <a:rPr lang="en-US" sz="2300" dirty="0" smtClean="0"/>
              <a:t>Computer problems</a:t>
            </a:r>
          </a:p>
          <a:p>
            <a:r>
              <a:rPr lang="en-US" sz="2300" dirty="0" smtClean="0"/>
              <a:t>Resolving of SVN conflict</a:t>
            </a:r>
          </a:p>
          <a:p>
            <a:r>
              <a:rPr lang="en-US" sz="2300" dirty="0" smtClean="0"/>
              <a:t>Mac OS problem reported by Christopher</a:t>
            </a:r>
          </a:p>
          <a:p>
            <a:r>
              <a:rPr lang="en-US" sz="2300" dirty="0" smtClean="0"/>
              <a:t>Investigation into Actor Oriented Classes</a:t>
            </a:r>
          </a:p>
          <a:p>
            <a:r>
              <a:rPr lang="en-US" sz="2300" dirty="0" smtClean="0"/>
              <a:t>Minor GUI issues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="" xmlns:p14="http://schemas.microsoft.com/office/powerpoint/2010/main" val="38171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Consistent tracking of defect fix time </a:t>
            </a:r>
          </a:p>
          <a:p>
            <a:r>
              <a:rPr lang="en-US" dirty="0" smtClean="0"/>
              <a:t>Standardized defect categories (orthogonal classification)</a:t>
            </a:r>
          </a:p>
          <a:p>
            <a:r>
              <a:rPr lang="en-US" dirty="0" smtClean="0"/>
              <a:t>Process for incorporating new tasks into plan </a:t>
            </a:r>
          </a:p>
          <a:p>
            <a:r>
              <a:rPr lang="en-US" dirty="0" smtClean="0"/>
              <a:t>Tracking of </a:t>
            </a:r>
            <a:r>
              <a:rPr lang="en-US" dirty="0" err="1" smtClean="0"/>
              <a:t>Javadoc</a:t>
            </a:r>
            <a:r>
              <a:rPr lang="en-US" dirty="0" smtClean="0"/>
              <a:t> issues </a:t>
            </a:r>
          </a:p>
          <a:p>
            <a:r>
              <a:rPr lang="en-US" dirty="0" smtClean="0"/>
              <a:t>Tracking of coverage statistics </a:t>
            </a:r>
          </a:p>
          <a:p>
            <a:r>
              <a:rPr lang="en-US" dirty="0" smtClean="0"/>
              <a:t>Selection of Risk Manager </a:t>
            </a:r>
          </a:p>
          <a:p>
            <a:r>
              <a:rPr lang="en-US" dirty="0" smtClean="0"/>
              <a:t>Use of interfaces to allow independent development </a:t>
            </a:r>
          </a:p>
          <a:p>
            <a:r>
              <a:rPr lang="en-US" dirty="0" smtClean="0"/>
              <a:t>Action item reminders </a:t>
            </a:r>
          </a:p>
          <a:p>
            <a:r>
              <a:rPr lang="en-US" dirty="0" smtClean="0"/>
              <a:t>Arranging of tasks weekly </a:t>
            </a:r>
          </a:p>
          <a:p>
            <a:r>
              <a:rPr lang="en-US" dirty="0" smtClean="0"/>
              <a:t>Tracking of </a:t>
            </a:r>
            <a:r>
              <a:rPr lang="en-US" dirty="0" err="1" smtClean="0"/>
              <a:t>Findbugs</a:t>
            </a:r>
            <a:r>
              <a:rPr lang="en-US" dirty="0" smtClean="0"/>
              <a:t> and </a:t>
            </a:r>
            <a:r>
              <a:rPr lang="en-US" dirty="0" err="1" smtClean="0"/>
              <a:t>Junit</a:t>
            </a:r>
            <a:r>
              <a:rPr lang="en-US" dirty="0" smtClean="0"/>
              <a:t> failures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Improvements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Orthogonal Defect Classification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1974894"/>
              </p:ext>
            </p:extLst>
          </p:nvPr>
        </p:nvGraphicFramePr>
        <p:xfrm>
          <a:off x="685800" y="1524000"/>
          <a:ext cx="7848600" cy="3815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071"/>
                <a:gridCol w="6207529"/>
              </a:tblGrid>
              <a:tr h="3383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Type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Definition</a:t>
                      </a:r>
                      <a:endParaRPr lang="en-US" sz="1800" dirty="0"/>
                    </a:p>
                  </a:txBody>
                  <a:tcPr anchor="ctr"/>
                </a:tc>
              </a:tr>
              <a:tr h="36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Documentation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Documentation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says that the code does something that it does not.</a:t>
                      </a:r>
                    </a:p>
                  </a:txBody>
                  <a:tcPr marL="0" marR="0" marT="0" marB="0" anchor="ctr"/>
                </a:tc>
              </a:tr>
              <a:tr h="5520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Assignment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Declaration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, duplicate names, assignment to wrong variable, variable scope.</a:t>
                      </a:r>
                    </a:p>
                  </a:txBody>
                  <a:tcPr marL="0" marR="0" marT="0" marB="0" anchor="ctr"/>
                </a:tc>
              </a:tr>
              <a:tr h="360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Interface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Interfacing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with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the database</a:t>
                      </a:r>
                      <a:r>
                        <a:rPr lang="en-US" sz="1800" b="0" i="0" u="none" strike="noStrike" baseline="0" dirty="0" smtClean="0">
                          <a:latin typeface="Arial"/>
                        </a:rPr>
                        <a:t>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or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Ptolemy causes a problem.</a:t>
                      </a:r>
                    </a:p>
                  </a:txBody>
                  <a:tcPr marL="0" marR="0" marT="0" marB="0" anchor="ctr"/>
                </a:tc>
              </a:tr>
              <a:tr h="370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Checking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Error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messages are wrong, inadequate checking. </a:t>
                      </a:r>
                    </a:p>
                  </a:txBody>
                  <a:tcPr marL="0" marR="0" marT="0" marB="0" anchor="ctr"/>
                </a:tc>
              </a:tr>
              <a:tr h="341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Data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Format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of data is incorrect.  </a:t>
                      </a:r>
                    </a:p>
                  </a:txBody>
                  <a:tcPr marL="0" marR="0" marT="0" marB="0" anchor="ctr"/>
                </a:tc>
              </a:tr>
              <a:tr h="327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Function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Logic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.  Incorrect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user interface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.  Affects significant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capability.  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3929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System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Performance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,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usability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,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configuration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(outside java code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).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  <a:tr h="55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latin typeface="Arial"/>
                        </a:rPr>
                        <a:t> Defects </a:t>
                      </a:r>
                      <a:r>
                        <a:rPr lang="en-US" sz="1800" b="0" i="0" u="none" strike="noStrike" dirty="0">
                          <a:latin typeface="Arial"/>
                        </a:rPr>
                        <a:t>that are the result of planned changes elsewhere in the </a:t>
                      </a:r>
                      <a:r>
                        <a:rPr lang="en-US" sz="1800" b="0" i="0" u="none" strike="noStrike" dirty="0" smtClean="0">
                          <a:latin typeface="Arial"/>
                        </a:rPr>
                        <a:t>code.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Defects by Type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990600" y="1066800"/>
          <a:ext cx="8763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Defects by Severity</a:t>
            </a:r>
            <a:endParaRPr lang="en-US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371600" y="821530"/>
          <a:ext cx="6953251" cy="603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Morale Tracking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1447800"/>
          <a:ext cx="8381999" cy="3657600"/>
        </p:xfrm>
        <a:graphic>
          <a:graphicData uri="http://schemas.openxmlformats.org/drawingml/2006/table">
            <a:tbl>
              <a:tblPr/>
              <a:tblGrid>
                <a:gridCol w="609597"/>
                <a:gridCol w="1123221"/>
                <a:gridCol w="604471"/>
                <a:gridCol w="604471"/>
                <a:gridCol w="604471"/>
                <a:gridCol w="604471"/>
                <a:gridCol w="604471"/>
                <a:gridCol w="604471"/>
                <a:gridCol w="604471"/>
                <a:gridCol w="604471"/>
                <a:gridCol w="604471"/>
                <a:gridCol w="604471"/>
                <a:gridCol w="604471"/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Week Number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723900">
                <a:tc rowSpan="4">
                  <a:txBody>
                    <a:bodyPr/>
                    <a:lstStyle/>
                    <a:p>
                      <a:pPr algn="ctr" rtl="1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Team Member</a:t>
                      </a:r>
                    </a:p>
                  </a:txBody>
                  <a:tcPr marL="9525" marR="9525" marT="9525" marB="0" vert="vert27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Alek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723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Ashwini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723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Lyle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723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Yousef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Re-use of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00200" y="1524000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2862262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0200" y="3929062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5072062"/>
            <a:ext cx="16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5524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572000" y="1600200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 A</a:t>
            </a:r>
            <a:endParaRPr lang="en-US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33800"/>
            <a:ext cx="55245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388620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 B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2438400" y="2209800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19400" y="4343400"/>
            <a:ext cx="3048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581400"/>
            <a:ext cx="859699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6248400" y="3048000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SimpleAdder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581400"/>
            <a:ext cx="859699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581400"/>
            <a:ext cx="859699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3429000" y="2133600"/>
            <a:ext cx="990600" cy="609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52800" y="4267200"/>
            <a:ext cx="990600" cy="609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77000" y="3505200"/>
            <a:ext cx="990600" cy="6096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hevron 29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34" name="Chevron 33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35" name="Chevron 34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" name="Chevron 35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6.66358E-7 L 0.00295 0.20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0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6.66358E-7 L 0.00295 -0.192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19306 L -0.33872 -0.20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0" y="-6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20694 L -0.33872 0.106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 Release 1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219200"/>
          <a:ext cx="8382000" cy="4343402"/>
        </p:xfrm>
        <a:graphic>
          <a:graphicData uri="http://schemas.openxmlformats.org/drawingml/2006/table">
            <a:tbl>
              <a:tblPr/>
              <a:tblGrid>
                <a:gridCol w="866800"/>
                <a:gridCol w="6448400"/>
                <a:gridCol w="1066800"/>
              </a:tblGrid>
              <a:tr h="412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786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store models to and retrieve models from a local database.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86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The project must include support for at least one open-source database platform.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REQ4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retrieve a model stored in a database, view it, and edit it in the Ptolemy editing pane.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86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REQ6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save a simple model in the Ptolemy editing pane to a database.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1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REQ11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search the database based on attributes of a model.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 Release 2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9070"/>
          <a:ext cx="8305800" cy="3892531"/>
        </p:xfrm>
        <a:graphic>
          <a:graphicData uri="http://schemas.openxmlformats.org/drawingml/2006/table">
            <a:tbl>
              <a:tblPr/>
              <a:tblGrid>
                <a:gridCol w="825688"/>
                <a:gridCol w="6260912"/>
                <a:gridCol w="1219200"/>
              </a:tblGrid>
              <a:tr h="438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863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REQ5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include a model from the database as a sub-model by </a:t>
                      </a: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value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863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REQ7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include a model from the database as a sub-model.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REQ8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Changes to a sub-model will be propagated to all parent models.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863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REQ10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define search criteria and search for models in the database.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 Release 2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289070"/>
          <a:ext cx="8229601" cy="4502130"/>
        </p:xfrm>
        <a:graphic>
          <a:graphicData uri="http://schemas.openxmlformats.org/drawingml/2006/table">
            <a:tbl>
              <a:tblPr/>
              <a:tblGrid>
                <a:gridCol w="818113"/>
                <a:gridCol w="5811287"/>
                <a:gridCol w="1600201"/>
              </a:tblGrid>
              <a:tr h="38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750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REQ28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The search capabilities must be extensible so that new ways of searching the data can be added later.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1119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REQ14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The modeler must be able to define categories of models.  When saving a model to the database, the modeler must be able to assign a category to it.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REQ15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store models to and retrieve models from a remote database.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50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REQ19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search the database based on user-defined graph patterns.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REQ27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Modelers must be able to search the database for models created by a specific person.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Release 3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371600"/>
          <a:ext cx="8229601" cy="4228004"/>
        </p:xfrm>
        <a:graphic>
          <a:graphicData uri="http://schemas.openxmlformats.org/drawingml/2006/table">
            <a:tbl>
              <a:tblPr/>
              <a:tblGrid>
                <a:gridCol w="780673"/>
                <a:gridCol w="5620127"/>
                <a:gridCol w="1828801"/>
              </a:tblGrid>
              <a:tr h="30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1187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REQ30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The project must provide enough information such that an experienced database administrator can easily establish the database structure.  A measure for this will be established as part of a Quality Attribute Workshop.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870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REQ9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If changes are made to a sub-model within a parent model, the binding to the parent model will be broken. 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REQ12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The core functionality of Ptolemy shall not be affected by the addition of the database interface.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893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REQ13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 the presence of errors, the application must continue to run without changing the Ptolemy Modeler’s saved work or the base Ptolemy functionality.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0 - Basic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Release 3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371600"/>
          <a:ext cx="8229601" cy="3566123"/>
        </p:xfrm>
        <a:graphic>
          <a:graphicData uri="http://schemas.openxmlformats.org/drawingml/2006/table">
            <a:tbl>
              <a:tblPr/>
              <a:tblGrid>
                <a:gridCol w="780673"/>
                <a:gridCol w="5543927"/>
                <a:gridCol w="1905001"/>
              </a:tblGrid>
              <a:tr h="313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752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REQ16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The database must be able to store at least 10,000 models.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200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REQ17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The user should be able to upload large batches of Ptolemy XML files into the database.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06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REQ18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If changes are made to a sub-model that is included by reference, modelers must be given the option to save the sub-model as a new model in the database, thereby changing the reference.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618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REQ29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The Modeler must be able to save search criteria so that advanced searches need not be recreated.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 Release 4 (Fall)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429189"/>
          <a:ext cx="8305800" cy="3065345"/>
        </p:xfrm>
        <a:graphic>
          <a:graphicData uri="http://schemas.openxmlformats.org/drawingml/2006/table">
            <a:tbl>
              <a:tblPr/>
              <a:tblGrid>
                <a:gridCol w="787901"/>
                <a:gridCol w="5841499"/>
                <a:gridCol w="1676400"/>
              </a:tblGrid>
              <a:tr h="289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275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REQ20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One or more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demos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must be added to the standard Ptolemy installation.</a:t>
                      </a: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1 - First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5507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REQ22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The model transformation feature of Ptolemy must be extended to allow replacement of user-defined patterns with the result of a query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(Design Only)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729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REQ23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8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Modelers must be able to apply the results of a model transformation to models in the database (user interaction required before execution</a:t>
                      </a:r>
                      <a:r>
                        <a:rPr kumimoji="0" lang="en-US" sz="18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). (Design Only)</a:t>
                      </a:r>
                      <a:endParaRPr kumimoji="0" lang="en-US" sz="18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80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5507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REQ24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Modelers must be able to save a selected portion of a model as a sub-model in the database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Requirements:  Release 4 (Fall)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371600"/>
          <a:ext cx="8229601" cy="4426479"/>
        </p:xfrm>
        <a:graphic>
          <a:graphicData uri="http://schemas.openxmlformats.org/drawingml/2006/table">
            <a:tbl>
              <a:tblPr/>
              <a:tblGrid>
                <a:gridCol w="780673"/>
                <a:gridCol w="5696327"/>
                <a:gridCol w="1752601"/>
              </a:tblGrid>
              <a:tr h="313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Requirement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752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REQ26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Modelers must be able to search the database using a simple query building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interface.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52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REQ30</a:t>
                      </a: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The model transformation feature of Ptolemy should be extended to allow transformation of many models in the database that match a user-defined pattern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(Design Only)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REQ31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Extend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searches to allow searching by attribute class</a:t>
                      </a: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– Second 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7200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REQ32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Extend search to allow “OR” searches in addition to “AND” searches.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– Second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REQ33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Extend search to allow model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documentation search.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– Second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</a:tr>
              <a:tr h="618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REQ34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Create a model index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feature that allows listing of all models currently stored in the database.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2 - Second Level</a:t>
                      </a:r>
                    </a:p>
                  </a:txBody>
                  <a:tcPr marL="8253" marR="8253" marT="82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"/>
          <a:ext cx="9144001" cy="6858000"/>
        </p:xfrm>
        <a:graphic>
          <a:graphicData uri="http://schemas.openxmlformats.org/drawingml/2006/table">
            <a:tbl>
              <a:tblPr/>
              <a:tblGrid>
                <a:gridCol w="2344615"/>
                <a:gridCol w="781538"/>
                <a:gridCol w="1875693"/>
                <a:gridCol w="859693"/>
                <a:gridCol w="859693"/>
                <a:gridCol w="937846"/>
                <a:gridCol w="781538"/>
                <a:gridCol w="703385"/>
              </a:tblGrid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Actual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Actual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Development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927.5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Development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1158.9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927.5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On-Task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1289.4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1114.6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348.3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236.7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Coding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270.2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165.2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150.4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 Review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Code Review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System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56.8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Peer Review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31.9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Fagan Inspections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Integration Testing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24.9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Release Demo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Release Notes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User Documentation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Studio Activities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EOSP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187.1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Mentor Meetings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Studio Management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Client Interaction &amp; Meetings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191.95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Client Meetings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Action Items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111.3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Communication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Environment Setup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Unplanned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40.05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TSP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274.35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TSP Launch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89.75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Status Meetings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Iteration Planning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Standup Meetings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1728.2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FAGAN Inspections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524000"/>
          <a:ext cx="91440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981200"/>
                <a:gridCol w="1676400"/>
                <a:gridCol w="1828800"/>
              </a:tblGrid>
              <a:tr h="990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Effort </a:t>
                      </a:r>
                      <a:r>
                        <a:rPr lang="en-US" dirty="0" smtClean="0"/>
                        <a:t>(Hours)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Issues</a:t>
                      </a:r>
                      <a:r>
                        <a:rPr lang="en-US" baseline="0" dirty="0" smtClean="0"/>
                        <a:t> found</a:t>
                      </a:r>
                      <a:endParaRPr lang="en-US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Load Ptolemy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June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Graphical</a:t>
                      </a:r>
                      <a:r>
                        <a:rPr lang="en-US" baseline="0" dirty="0" smtClean="0"/>
                        <a:t> Pattern 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July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066800"/>
            <a:ext cx="8381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i="1" dirty="0" smtClean="0"/>
              <a:t>What </a:t>
            </a:r>
            <a:r>
              <a:rPr lang="en-US" sz="1600" i="1" dirty="0" smtClean="0"/>
              <a:t>will happen if the </a:t>
            </a:r>
            <a:r>
              <a:rPr lang="en-US" sz="1600" i="1" dirty="0" err="1" smtClean="0"/>
              <a:t>dbModel</a:t>
            </a:r>
            <a:r>
              <a:rPr lang="en-US" sz="1600" i="1" dirty="0" smtClean="0"/>
              <a:t> returned is null. Do you want to handle it?</a:t>
            </a:r>
            <a:r>
              <a:rPr lang="en-US" sz="1600" dirty="0" smtClean="0"/>
              <a:t> [</a:t>
            </a:r>
            <a:r>
              <a:rPr lang="en-US" sz="1600" b="1" i="1" dirty="0" smtClean="0"/>
              <a:t>Elizabeth Latronico</a:t>
            </a:r>
            <a:r>
              <a:rPr lang="en-US" sz="1600" dirty="0" smtClean="0"/>
              <a:t>]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/>
              <a:t>This </a:t>
            </a:r>
            <a:r>
              <a:rPr lang="en-US" sz="1600" i="1" dirty="0" smtClean="0"/>
              <a:t>class does not have a state. Could you make the method static?</a:t>
            </a:r>
            <a:r>
              <a:rPr lang="en-US" sz="1600" dirty="0" smtClean="0"/>
              <a:t> [</a:t>
            </a:r>
            <a:r>
              <a:rPr lang="en-US" sz="1600" b="1" i="1" dirty="0" smtClean="0"/>
              <a:t>Christopher Brooks</a:t>
            </a:r>
            <a:r>
              <a:rPr lang="en-US" sz="1600" dirty="0" smtClean="0"/>
              <a:t>]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/>
              <a:t>Consider </a:t>
            </a:r>
            <a:r>
              <a:rPr lang="en-US" sz="1600" i="1" dirty="0" smtClean="0"/>
              <a:t>refactoring this API into two. One which parses a MOML String and returns an entity and other which converts that entity into a </a:t>
            </a:r>
            <a:r>
              <a:rPr lang="en-US" sz="1600" i="1" dirty="0" err="1" smtClean="0"/>
              <a:t>PtolemyEffigy</a:t>
            </a:r>
            <a:r>
              <a:rPr lang="en-US" sz="1600" i="1" dirty="0" smtClean="0"/>
              <a:t>. This can then be reused while importing a sub-model into the model.</a:t>
            </a:r>
            <a:r>
              <a:rPr lang="en-US" sz="1600" dirty="0" smtClean="0"/>
              <a:t> [</a:t>
            </a:r>
            <a:r>
              <a:rPr lang="en-US" sz="1600" b="1" i="1" dirty="0" smtClean="0"/>
              <a:t>Charles Shelton</a:t>
            </a:r>
            <a:r>
              <a:rPr lang="en-US" sz="1600" dirty="0" smtClean="0"/>
              <a:t>]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/>
              <a:t>While </a:t>
            </a:r>
            <a:r>
              <a:rPr lang="en-US" sz="1600" i="1" dirty="0" smtClean="0"/>
              <a:t>creating an Effigy from the entity, look for using the filters set in Ptolemy.</a:t>
            </a:r>
            <a:r>
              <a:rPr lang="en-US" sz="1600" dirty="0" smtClean="0"/>
              <a:t> [</a:t>
            </a:r>
            <a:r>
              <a:rPr lang="en-US" sz="1600" b="1" i="1" dirty="0" smtClean="0"/>
              <a:t>Christopher Brooks</a:t>
            </a:r>
            <a:r>
              <a:rPr lang="en-US" sz="1600" dirty="0" smtClean="0"/>
              <a:t>]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/>
              <a:t>The </a:t>
            </a:r>
            <a:r>
              <a:rPr lang="en-US" sz="1600" i="1" dirty="0" smtClean="0"/>
              <a:t>code that converts the String to </a:t>
            </a:r>
            <a:r>
              <a:rPr lang="en-US" sz="1600" i="1" dirty="0" err="1" smtClean="0"/>
              <a:t>PtolemyEffigy</a:t>
            </a:r>
            <a:r>
              <a:rPr lang="en-US" sz="1600" i="1" dirty="0" smtClean="0"/>
              <a:t> might be already be written in some place in Ptolemy. Could you reuse that? (Don’t know if this is an issue that the author can solve.)</a:t>
            </a:r>
            <a:r>
              <a:rPr lang="en-US" sz="1600" dirty="0" smtClean="0"/>
              <a:t> [</a:t>
            </a:r>
            <a:r>
              <a:rPr lang="en-US" sz="1600" b="1" i="1" dirty="0" smtClean="0"/>
              <a:t>Christopher Brooks</a:t>
            </a:r>
            <a:r>
              <a:rPr lang="en-US" sz="1600" dirty="0" smtClean="0"/>
              <a:t>]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/>
              <a:t>You </a:t>
            </a:r>
            <a:r>
              <a:rPr lang="en-US" sz="1600" i="1" dirty="0" smtClean="0"/>
              <a:t>discard the </a:t>
            </a:r>
            <a:r>
              <a:rPr lang="en-US" sz="1600" i="1" dirty="0" err="1" smtClean="0"/>
              <a:t>XMLDBModel</a:t>
            </a:r>
            <a:r>
              <a:rPr lang="en-US" sz="1600" i="1" dirty="0" smtClean="0"/>
              <a:t> by converting it into a </a:t>
            </a:r>
            <a:r>
              <a:rPr lang="en-US" sz="1600" i="1" dirty="0" err="1" smtClean="0"/>
              <a:t>PtolemyEffigy</a:t>
            </a:r>
            <a:r>
              <a:rPr lang="en-US" sz="1600" i="1" dirty="0" smtClean="0"/>
              <a:t>. Is there any state preserved in </a:t>
            </a:r>
            <a:r>
              <a:rPr lang="en-US" sz="1600" i="1" dirty="0" err="1" smtClean="0"/>
              <a:t>XMLDBModel</a:t>
            </a:r>
            <a:r>
              <a:rPr lang="en-US" sz="1600" i="1" dirty="0" smtClean="0"/>
              <a:t> that will be lost due to this conversion?</a:t>
            </a:r>
            <a:r>
              <a:rPr lang="en-US" sz="1600" dirty="0" smtClean="0"/>
              <a:t> [</a:t>
            </a:r>
            <a:r>
              <a:rPr lang="en-US" sz="1600" b="1" i="1" dirty="0" smtClean="0"/>
              <a:t>Elizabeth Latronico</a:t>
            </a:r>
            <a:r>
              <a:rPr lang="en-US" sz="1600" dirty="0" smtClean="0"/>
              <a:t>]</a:t>
            </a:r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Some FAGAN Issues </a:t>
            </a:r>
            <a:endParaRPr lang="en-US" sz="4100" b="1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Vision</a:t>
            </a:r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62000" y="3886200"/>
            <a:ext cx="1795882" cy="1833372"/>
          </a:xfrm>
          <a:prstGeom prst="rect">
            <a:avLst/>
          </a:prstGeom>
          <a:noFill/>
        </p:spPr>
      </p:pic>
      <p:pic>
        <p:nvPicPr>
          <p:cNvPr id="1027" name="Picture 3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524000"/>
            <a:ext cx="1869034" cy="1773936"/>
          </a:xfrm>
          <a:prstGeom prst="rect">
            <a:avLst/>
          </a:prstGeom>
          <a:noFill/>
        </p:spPr>
      </p:pic>
      <p:sp>
        <p:nvSpPr>
          <p:cNvPr id="27" name="Can 26"/>
          <p:cNvSpPr/>
          <p:nvPr/>
        </p:nvSpPr>
        <p:spPr>
          <a:xfrm>
            <a:off x="6629400" y="2895600"/>
            <a:ext cx="2133600" cy="1752600"/>
          </a:xfrm>
          <a:prstGeom prst="can">
            <a:avLst/>
          </a:prstGeom>
          <a:solidFill>
            <a:srgbClr val="086B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 Database</a:t>
            </a:r>
            <a:endParaRPr lang="en-US" dirty="0"/>
          </a:p>
        </p:txBody>
      </p:sp>
      <p:sp>
        <p:nvSpPr>
          <p:cNvPr id="32" name="Left-Right Arrow 31"/>
          <p:cNvSpPr/>
          <p:nvPr/>
        </p:nvSpPr>
        <p:spPr>
          <a:xfrm>
            <a:off x="5791200" y="3581400"/>
            <a:ext cx="914400" cy="5334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886200" y="1600200"/>
            <a:ext cx="1905000" cy="5105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4" descr="C:\Users\Admin\AppData\Local\Microsoft\Windows\Temporary Internet Files\Content.IE5\QLDVKNAG\MC900431608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1371600" cy="1371600"/>
          </a:xfrm>
          <a:prstGeom prst="rect">
            <a:avLst/>
          </a:prstGeom>
          <a:noFill/>
        </p:spPr>
      </p:pic>
      <p:pic>
        <p:nvPicPr>
          <p:cNvPr id="35" name="Picture 34" descr="Open.ico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4419600" y="5105400"/>
            <a:ext cx="1219200" cy="1219200"/>
          </a:xfrm>
          <a:prstGeom prst="rect">
            <a:avLst/>
          </a:prstGeom>
        </p:spPr>
      </p:pic>
      <p:pic>
        <p:nvPicPr>
          <p:cNvPr id="36" name="Picture 35" descr="Save.ico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V="1">
            <a:off x="4267200" y="1752600"/>
            <a:ext cx="1219200" cy="1219200"/>
          </a:xfrm>
          <a:prstGeom prst="rect">
            <a:avLst/>
          </a:prstGeom>
        </p:spPr>
      </p:pic>
      <p:sp>
        <p:nvSpPr>
          <p:cNvPr id="38" name="Left-Right Arrow 37"/>
          <p:cNvSpPr/>
          <p:nvPr/>
        </p:nvSpPr>
        <p:spPr>
          <a:xfrm>
            <a:off x="2362200" y="4191000"/>
            <a:ext cx="1524000" cy="6096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-Right Arrow 38"/>
          <p:cNvSpPr/>
          <p:nvPr/>
        </p:nvSpPr>
        <p:spPr>
          <a:xfrm>
            <a:off x="2362200" y="2209800"/>
            <a:ext cx="1524000" cy="6096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3400" y="32882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Ptolemy User 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" y="5638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Ptolemy User 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86200" y="29718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Save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4572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Search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86200" y="63054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Load</a:t>
            </a:r>
            <a:endParaRPr lang="en-US" sz="2000" b="1" dirty="0"/>
          </a:p>
        </p:txBody>
      </p:sp>
      <p:pic>
        <p:nvPicPr>
          <p:cNvPr id="43" name="Picture 42" descr="Model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2200" y="2057400"/>
            <a:ext cx="1409897" cy="1066949"/>
          </a:xfrm>
          <a:prstGeom prst="rect">
            <a:avLst/>
          </a:prstGeom>
        </p:spPr>
      </p:pic>
      <p:pic>
        <p:nvPicPr>
          <p:cNvPr id="44" name="Picture 43" descr="Model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6000" y="4114800"/>
            <a:ext cx="1409897" cy="1066949"/>
          </a:xfrm>
          <a:prstGeom prst="rect">
            <a:avLst/>
          </a:prstGeom>
        </p:spPr>
      </p:pic>
      <p:sp>
        <p:nvSpPr>
          <p:cNvPr id="23" name="Chevron 22"/>
          <p:cNvSpPr/>
          <p:nvPr/>
        </p:nvSpPr>
        <p:spPr>
          <a:xfrm>
            <a:off x="0" y="1143000"/>
            <a:ext cx="1143000" cy="304800"/>
          </a:xfrm>
          <a:prstGeom prst="chevron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838200" y="1143000"/>
            <a:ext cx="11430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Demo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1524000" y="1143000"/>
            <a:ext cx="1752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Goals &amp; Risks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895600" y="1143000"/>
            <a:ext cx="14478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Operations</a:t>
            </a:r>
          </a:p>
        </p:txBody>
      </p:sp>
      <p:sp>
        <p:nvSpPr>
          <p:cNvPr id="31" name="Chevron 30"/>
          <p:cNvSpPr/>
          <p:nvPr/>
        </p:nvSpPr>
        <p:spPr>
          <a:xfrm>
            <a:off x="4038600" y="1143000"/>
            <a:ext cx="13716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Planning</a:t>
            </a:r>
          </a:p>
        </p:txBody>
      </p:sp>
      <p:sp>
        <p:nvSpPr>
          <p:cNvPr id="37" name="Chevron 36"/>
          <p:cNvSpPr/>
          <p:nvPr/>
        </p:nvSpPr>
        <p:spPr>
          <a:xfrm>
            <a:off x="4991100" y="1143000"/>
            <a:ext cx="17907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Development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>
            <a:off x="6324600" y="1143000"/>
            <a:ext cx="1219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Quality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7277100" y="1143000"/>
            <a:ext cx="13335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Feedback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>
            <a:off x="8305800" y="1143000"/>
            <a:ext cx="838200" cy="304800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Fall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159E-6 L 0.50625 0.18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00" y="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3697E-6 L 0.51459 -0.111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 animBg="1"/>
      <p:bldP spid="38" grpId="0" animBg="1"/>
      <p:bldP spid="39" grpId="0" animBg="1"/>
      <p:bldP spid="24" grpId="0"/>
      <p:bldP spid="25" grpId="0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Phase Injected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Number of Defects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Count of Defects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</a:t>
            </a:r>
            <a:r>
              <a:rPr lang="en-US" dirty="0" smtClean="0"/>
              <a:t>i</a:t>
            </a:r>
            <a:r>
              <a:rPr lang="en-US" dirty="0" smtClean="0"/>
              <a:t>n phases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457200" y="311912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Phase Removed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Number of Defects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Count of Defects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Review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Review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Unit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Peer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Code Review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Integration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System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33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Phase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%</a:t>
                      </a:r>
                      <a:r>
                        <a:rPr lang="en-US" sz="2200" baseline="0" dirty="0" smtClean="0"/>
                        <a:t> Removed</a:t>
                      </a:r>
                      <a:endParaRPr lang="en-US" sz="2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Review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Review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Unit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Peer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Code Review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Integration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System</a:t>
                      </a:r>
                      <a:r>
                        <a:rPr lang="en-US" sz="2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Testing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Yields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23 Defects per KLOC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476249" y="561975"/>
          <a:ext cx="8210551" cy="507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A98C-4721-494E-B798-CA5FE2D78BEA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157162" y="609601"/>
          <a:ext cx="8829675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D7BE0DD2FCBE4193916D101E4AE49C" ma:contentTypeVersion="0" ma:contentTypeDescription="Create a new document." ma:contentTypeScope="" ma:versionID="0140f5e91b620547a169c042f5a4839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05C2-A07B-4A78-82D2-AFE8D38FD249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70520DA-0ACF-40D5-9567-72B84314F0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1D741C2-DC40-4D75-9D56-02B9B35A3B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10269</TotalTime>
  <Words>3599</Words>
  <Application>Microsoft Office PowerPoint</Application>
  <PresentationFormat>On-screen Show (4:3)</PresentationFormat>
  <Paragraphs>1423</Paragraphs>
  <Slides>93</Slides>
  <Notes>93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Concourse</vt:lpstr>
      <vt:lpstr>Visio</vt:lpstr>
      <vt:lpstr>Slide 1</vt:lpstr>
      <vt:lpstr>Agenda</vt:lpstr>
      <vt:lpstr>Team YALA!</vt:lpstr>
      <vt:lpstr>Team YALA!</vt:lpstr>
      <vt:lpstr>Team YALA!</vt:lpstr>
      <vt:lpstr>Robert Bosch GmbH </vt:lpstr>
      <vt:lpstr>Ptolemy – Open Source Modeling Tool</vt:lpstr>
      <vt:lpstr>Re-use of model</vt:lpstr>
      <vt:lpstr>Project Vision</vt:lpstr>
      <vt:lpstr>Slide 10</vt:lpstr>
      <vt:lpstr>Major PtolemyDB Features List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Achievements</vt:lpstr>
      <vt:lpstr>Achievements</vt:lpstr>
      <vt:lpstr>Slide 24</vt:lpstr>
      <vt:lpstr>Slide 25</vt:lpstr>
      <vt:lpstr>Slide 26</vt:lpstr>
      <vt:lpstr>Team Meetings</vt:lpstr>
      <vt:lpstr>Status Meeting</vt:lpstr>
      <vt:lpstr>Team Morale &amp; Activities</vt:lpstr>
      <vt:lpstr>Slide 30</vt:lpstr>
      <vt:lpstr>Earned Value Chart</vt:lpstr>
      <vt:lpstr>Distribution of Time</vt:lpstr>
      <vt:lpstr>Slide 33</vt:lpstr>
      <vt:lpstr>Slide 34</vt:lpstr>
      <vt:lpstr>Slide 35</vt:lpstr>
      <vt:lpstr>High-level Static View</vt:lpstr>
      <vt:lpstr>Development Process</vt:lpstr>
      <vt:lpstr>Development Process</vt:lpstr>
      <vt:lpstr>Tracking Using the Matrix**</vt:lpstr>
      <vt:lpstr>Open Source Development</vt:lpstr>
      <vt:lpstr>Time Spent in Development Activities</vt:lpstr>
      <vt:lpstr>Test Coverage</vt:lpstr>
      <vt:lpstr>Development Results</vt:lpstr>
      <vt:lpstr>Slide 44</vt:lpstr>
      <vt:lpstr>Defects</vt:lpstr>
      <vt:lpstr>Average defect fix time</vt:lpstr>
      <vt:lpstr>Average defect fix time</vt:lpstr>
      <vt:lpstr>Defects Found in Reviews &amp; Inspections</vt:lpstr>
      <vt:lpstr>Slide 49</vt:lpstr>
      <vt:lpstr>Slide 50</vt:lpstr>
      <vt:lpstr>Slide 51</vt:lpstr>
      <vt:lpstr>Slide 52</vt:lpstr>
      <vt:lpstr>Clients’ Feedback</vt:lpstr>
      <vt:lpstr>UC Berkeley team’s feedback</vt:lpstr>
      <vt:lpstr>Slide 55</vt:lpstr>
      <vt:lpstr>Plan for Fall 2010</vt:lpstr>
      <vt:lpstr>Roles for Fall</vt:lpstr>
      <vt:lpstr>Questions</vt:lpstr>
      <vt:lpstr>Questions</vt:lpstr>
      <vt:lpstr>Questions</vt:lpstr>
      <vt:lpstr>Questions</vt:lpstr>
      <vt:lpstr>BACKUP SLIDES</vt:lpstr>
      <vt:lpstr>Releases and Client Demos</vt:lpstr>
      <vt:lpstr>Development Results</vt:lpstr>
      <vt:lpstr>Slide 65</vt:lpstr>
      <vt:lpstr>Slide 66</vt:lpstr>
      <vt:lpstr>Architecture approach</vt:lpstr>
      <vt:lpstr>Constraints</vt:lpstr>
      <vt:lpstr>Quality Attributes</vt:lpstr>
      <vt:lpstr>Database Decision – XML DB</vt:lpstr>
      <vt:lpstr>XML File Referencing</vt:lpstr>
      <vt:lpstr>Reference file</vt:lpstr>
      <vt:lpstr>Slide 73</vt:lpstr>
      <vt:lpstr>Unplanned Tasks</vt:lpstr>
      <vt:lpstr>Process Improvements</vt:lpstr>
      <vt:lpstr>Orthogonal Defect Classification</vt:lpstr>
      <vt:lpstr>Number of Defects by Type</vt:lpstr>
      <vt:lpstr>Number of Defects by Severity</vt:lpstr>
      <vt:lpstr>Team Morale Tracking</vt:lpstr>
      <vt:lpstr>Requirements:  Release 1</vt:lpstr>
      <vt:lpstr>Requirements:  Release 2</vt:lpstr>
      <vt:lpstr>Requirements:  Release 2</vt:lpstr>
      <vt:lpstr>Requirements: Release 3</vt:lpstr>
      <vt:lpstr>Requirements: Release 3</vt:lpstr>
      <vt:lpstr>Requirements:  Release 4 (Fall)</vt:lpstr>
      <vt:lpstr>Requirements:  Release 4 (Fall)</vt:lpstr>
      <vt:lpstr>Slide 87</vt:lpstr>
      <vt:lpstr>FAGAN Inspections </vt:lpstr>
      <vt:lpstr>Some FAGAN Issues </vt:lpstr>
      <vt:lpstr>Defects in phases</vt:lpstr>
      <vt:lpstr>Phase Yields</vt:lpstr>
      <vt:lpstr>Slide 92</vt:lpstr>
      <vt:lpstr>Slide 93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wini</dc:creator>
  <cp:lastModifiedBy>wini</cp:lastModifiedBy>
  <cp:revision>1305</cp:revision>
  <cp:lastPrinted>2010-08-02T20:51:01Z</cp:lastPrinted>
  <dcterms:created xsi:type="dcterms:W3CDTF">2010-08-02T20:48:32Z</dcterms:created>
  <dcterms:modified xsi:type="dcterms:W3CDTF">2010-08-06T05:47:00Z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0x010100BBD7BE0DD2FCBE4193916D101E4AE49C</vt:lpwstr>
  </property>
</Properties>
</file>